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6" r:id="rId7"/>
    <p:sldId id="267" r:id="rId8"/>
    <p:sldId id="268" r:id="rId9"/>
    <p:sldId id="269" r:id="rId10"/>
    <p:sldId id="265" r:id="rId11"/>
    <p:sldId id="270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85" r:id="rId20"/>
    <p:sldId id="282" r:id="rId21"/>
    <p:sldId id="279" r:id="rId22"/>
    <p:sldId id="286" r:id="rId23"/>
    <p:sldId id="283" r:id="rId24"/>
    <p:sldId id="280" r:id="rId25"/>
    <p:sldId id="287" r:id="rId26"/>
    <p:sldId id="284" r:id="rId27"/>
    <p:sldId id="281" r:id="rId28"/>
    <p:sldId id="272" r:id="rId29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4E2"/>
    <a:srgbClr val="EEA41E"/>
    <a:srgbClr val="C85454"/>
    <a:srgbClr val="A6C88E"/>
    <a:srgbClr val="9AD0FC"/>
    <a:srgbClr val="FEEAC6"/>
    <a:srgbClr val="228E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>
        <p:scale>
          <a:sx n="87" d="100"/>
          <a:sy n="87" d="100"/>
        </p:scale>
        <p:origin x="13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BE11303-B06C-446B-9C63-BBA9D5BFA1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8D9EE68F-2364-4C1A-8F25-C9B134A21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DA760B1F-6EDD-4A9B-98DF-8AB0C5A30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BB5D-3B04-47F1-9B72-9002AAF094BC}" type="datetimeFigureOut">
              <a:rPr lang="th-TH" smtClean="0"/>
              <a:t>28/02/66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71B6DB0-E728-4DEA-B0BF-37D1EFCE5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4CEF7B42-0390-44F8-9CBA-3F842442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8858-E4AD-4589-A9CA-7C5BF19C50C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94320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D07DBFF-B51F-4C67-BD7D-9D6A3FEE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7D792099-CA13-4BE1-8002-16EC5CAF7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3F2EBFAE-B750-4E74-BC9B-1146E95DB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BB5D-3B04-47F1-9B72-9002AAF094BC}" type="datetimeFigureOut">
              <a:rPr lang="th-TH" smtClean="0"/>
              <a:t>28/02/66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114FE9C-B75E-4570-AFA0-6FEAB500C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0D178D3F-C26B-4E83-8D3C-4874B23D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8858-E4AD-4589-A9CA-7C5BF19C50C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3725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DF107AE2-3D04-4F7B-8DEB-7787346C95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F5B35A6D-1CFF-4CDE-9A2A-0BBFF3697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9897A22-25E9-48EB-9C08-BCB68BC4F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BB5D-3B04-47F1-9B72-9002AAF094BC}" type="datetimeFigureOut">
              <a:rPr lang="th-TH" smtClean="0"/>
              <a:t>28/02/66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0EFB8E66-0904-4887-BA4F-BEF566722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E5D6D8A2-BF22-494E-B026-685A4B9E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8858-E4AD-4589-A9CA-7C5BF19C50C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6974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DBFC689-19AB-4E0F-A686-DDC7ABD5F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D5AFBF00-2E60-4B2A-9CCB-8C6967C0C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4A202713-D336-4D19-93A5-B131D577F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BB5D-3B04-47F1-9B72-9002AAF094BC}" type="datetimeFigureOut">
              <a:rPr lang="th-TH" smtClean="0"/>
              <a:t>28/02/66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336FEEBE-8C69-44C7-A552-DF503FE12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999C7588-CF6C-45C9-B582-9A608BA8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8858-E4AD-4589-A9CA-7C5BF19C50C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85304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0DDA4CF-8A3E-46C6-B964-5200C3BCA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3DEFCD87-8F43-452B-AE82-C38316FD5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C0B40E1-221F-4EAA-AB3B-A5065CC62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BB5D-3B04-47F1-9B72-9002AAF094BC}" type="datetimeFigureOut">
              <a:rPr lang="th-TH" smtClean="0"/>
              <a:t>28/02/66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F5155B8E-A6AC-4B54-B31E-74480A211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6D1A0B9-303C-42F2-9C43-AF4EEAFE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8858-E4AD-4589-A9CA-7C5BF19C50C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59357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2DD9F10-C8A5-4C14-B72E-239EFAB05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6C8C3E22-4386-4F3F-81C3-E72B423774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8CE7D365-F986-46C5-9830-09F679F5D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3B82CB57-F243-4187-BC1E-B59F83137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BB5D-3B04-47F1-9B72-9002AAF094BC}" type="datetimeFigureOut">
              <a:rPr lang="th-TH" smtClean="0"/>
              <a:t>28/02/66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E6F05A5F-3B3D-4049-9C6C-33848DB57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8DC1F263-504C-4BDD-951E-AE97CE30F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8858-E4AD-4589-A9CA-7C5BF19C50C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12548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4383955-DD59-46E6-A745-676C5B3B9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D0DA5B41-2EE4-499A-9964-1DF2CFB74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22B80961-09CB-49EC-B81A-B63EF9B66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E1196B51-63E2-4274-99D6-5C0958D836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CB50AC53-D87B-4467-8087-2E7460945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61305971-12EF-4362-AB3A-9EBF7A254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BB5D-3B04-47F1-9B72-9002AAF094BC}" type="datetimeFigureOut">
              <a:rPr lang="th-TH" smtClean="0"/>
              <a:t>28/02/66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17520861-664B-4897-98DF-A2457C220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CD1BEB3C-6A04-41B5-8FEA-FEEAD401E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8858-E4AD-4589-A9CA-7C5BF19C50C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52329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3262395-3629-4F61-B4CD-6FE2F1865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47ADB8CF-1E82-4CFF-9ECD-2492B26C8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BB5D-3B04-47F1-9B72-9002AAF094BC}" type="datetimeFigureOut">
              <a:rPr lang="th-TH" smtClean="0"/>
              <a:t>28/02/66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DCEA1B51-12D6-43C1-91F1-5BFBAB83D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4B8AAD2C-4299-4857-9794-B8C1C1CC1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8858-E4AD-4589-A9CA-7C5BF19C50C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47535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0F07C4D5-2741-4F2B-B4E5-67DF3C0E9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BB5D-3B04-47F1-9B72-9002AAF094BC}" type="datetimeFigureOut">
              <a:rPr lang="th-TH" smtClean="0"/>
              <a:t>28/02/66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4DE7F538-E3BA-45B1-8908-C280D1466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137C8400-A8E9-4BCC-ABCD-4AABC1ED6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8858-E4AD-4589-A9CA-7C5BF19C50C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70435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9BAD02E-4E01-48FC-B9CD-4499197DD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DD13B873-A7BB-4A0C-AB5C-E493859C3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13AE2C48-2FD3-4FE3-99D0-2ED564199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60B8E245-5B05-45B0-ADBA-774833657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BB5D-3B04-47F1-9B72-9002AAF094BC}" type="datetimeFigureOut">
              <a:rPr lang="th-TH" smtClean="0"/>
              <a:t>28/02/66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74B3977C-657E-4CBA-8315-BCADFAD6C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9DDE173A-1525-4C38-8508-59C81A143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8858-E4AD-4589-A9CA-7C5BF19C50C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67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D298604-B3F5-49C7-ABEB-D11FD17F7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7129F99A-F3C3-44CD-A8B8-D7523A31E5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B600094E-A2D8-486A-9E16-540E47016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703A77B-3378-4126-8F39-C68AD9143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BB5D-3B04-47F1-9B72-9002AAF094BC}" type="datetimeFigureOut">
              <a:rPr lang="th-TH" smtClean="0"/>
              <a:t>28/02/66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5ACB3B86-8A65-4B4B-BAA8-0C9209B00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41BDA317-B443-408C-BC44-A83E54AC0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8858-E4AD-4589-A9CA-7C5BF19C50C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51194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EAA8EA7F-CDEC-472D-8301-0F7899E32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4E3C137B-9F54-4D33-8A10-C8B2CAE18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7236798D-5EBB-4430-86B2-CEBE337AF5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7BB5D-3B04-47F1-9B72-9002AAF094BC}" type="datetimeFigureOut">
              <a:rPr lang="th-TH" smtClean="0"/>
              <a:t>28/02/66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6AF8A91-9B1E-4460-80F0-77EF0073E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B591794-6A76-4173-A5CC-5AF71DB89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58858-E4AD-4589-A9CA-7C5BF19C50C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15432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slide" Target="slide1.xml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3.png"/><Relationship Id="rId12" Type="http://schemas.openxmlformats.org/officeDocument/2006/relationships/image" Target="../media/image29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" Target="slide15.xml"/><Relationship Id="rId7" Type="http://schemas.openxmlformats.org/officeDocument/2006/relationships/slide" Target="slide1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slide" Target="slide14.xml"/><Relationship Id="rId4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image" Target="../media/image3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29.png"/><Relationship Id="rId4" Type="http://schemas.openxmlformats.org/officeDocument/2006/relationships/audio" Target="../media/audio1.wav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slide" Target="slide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55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7" Type="http://schemas.openxmlformats.org/officeDocument/2006/relationships/image" Target="../media/image3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slide" Target="slide18.xml"/><Relationship Id="rId4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slide" Target="slide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slide" Target="slide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55.png"/><Relationship Id="rId5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7" Type="http://schemas.openxmlformats.org/officeDocument/2006/relationships/image" Target="../media/image3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slide" Target="slide20.xml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slide" Target="slide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slide" Target="slide2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7" Type="http://schemas.openxmlformats.org/officeDocument/2006/relationships/image" Target="../media/image3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slide" Target="slide24.xml"/><Relationship Id="rId4" Type="http://schemas.openxmlformats.org/officeDocument/2006/relationships/audio" Target="../media/audio1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slide" Target="slid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slide" Target="slide1.xml"/><Relationship Id="rId4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7" Type="http://schemas.openxmlformats.org/officeDocument/2006/relationships/image" Target="../media/image3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slide" Target="slide27.xml"/><Relationship Id="rId4" Type="http://schemas.openxmlformats.org/officeDocument/2006/relationships/audio" Target="../media/audio1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slide" Target="slide1.xml"/><Relationship Id="rId4" Type="http://schemas.openxmlformats.org/officeDocument/2006/relationships/slide" Target="slide2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68.png"/><Relationship Id="rId3" Type="http://schemas.openxmlformats.org/officeDocument/2006/relationships/audio" Target="../media/audio3.wav"/><Relationship Id="rId7" Type="http://schemas.openxmlformats.org/officeDocument/2006/relationships/image" Target="../media/image33.png"/><Relationship Id="rId12" Type="http://schemas.openxmlformats.org/officeDocument/2006/relationships/image" Target="../media/image2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26.png"/><Relationship Id="rId5" Type="http://schemas.openxmlformats.org/officeDocument/2006/relationships/image" Target="../media/image66.png"/><Relationship Id="rId15" Type="http://schemas.openxmlformats.org/officeDocument/2006/relationships/image" Target="../media/image36.png"/><Relationship Id="rId10" Type="http://schemas.openxmlformats.org/officeDocument/2006/relationships/image" Target="../media/image22.png"/><Relationship Id="rId4" Type="http://schemas.openxmlformats.org/officeDocument/2006/relationships/image" Target="../media/image65.png"/><Relationship Id="rId9" Type="http://schemas.openxmlformats.org/officeDocument/2006/relationships/image" Target="../media/image44.png"/><Relationship Id="rId14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medthai.com/&#3629;&#3634;&#3627;&#3634;&#3619;&#3627;&#3621;&#3633;&#3585;-5-&#3627;&#3617;&#3641;&#3656;/" TargetMode="External"/><Relationship Id="rId3" Type="http://schemas.openxmlformats.org/officeDocument/2006/relationships/audio" Target="../media/audio1.wav"/><Relationship Id="rId7" Type="http://schemas.openxmlformats.org/officeDocument/2006/relationships/slide" Target="slide12.xml"/><Relationship Id="rId12" Type="http://schemas.openxmlformats.org/officeDocument/2006/relationships/image" Target="../media/image1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slide" Target="slide28.xml"/><Relationship Id="rId5" Type="http://schemas.openxmlformats.org/officeDocument/2006/relationships/slide" Target="slide10.xm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slide" Target="slide11.xml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jp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slide" Target="slide1.xml"/><Relationship Id="rId5" Type="http://schemas.openxmlformats.org/officeDocument/2006/relationships/audio" Target="../media/audio1.wav"/><Relationship Id="rId10" Type="http://schemas.openxmlformats.org/officeDocument/2006/relationships/image" Target="../media/image26.png"/><Relationship Id="rId4" Type="http://schemas.openxmlformats.org/officeDocument/2006/relationships/slide" Target="slide4.xml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slide" Target="slide1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9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36.png"/><Relationship Id="rId4" Type="http://schemas.openxmlformats.org/officeDocument/2006/relationships/image" Target="../media/image38.png"/><Relationship Id="rId9" Type="http://schemas.openxmlformats.org/officeDocument/2006/relationships/slide" Target="slid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slide" Target="slide1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D0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50F86A-C5C8-4D19-9B65-20E564110206}"/>
              </a:ext>
            </a:extLst>
          </p:cNvPr>
          <p:cNvSpPr/>
          <p:nvPr/>
        </p:nvSpPr>
        <p:spPr>
          <a:xfrm>
            <a:off x="0" y="0"/>
            <a:ext cx="3309084" cy="6858000"/>
          </a:xfrm>
          <a:prstGeom prst="rect">
            <a:avLst/>
          </a:prstGeom>
          <a:solidFill>
            <a:srgbClr val="FEE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6B88532-885C-4573-94AA-212D560D6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3343" y="249186"/>
            <a:ext cx="7646516" cy="916097"/>
          </a:xfrm>
        </p:spPr>
        <p:txBody>
          <a:bodyPr>
            <a:normAutofit/>
          </a:bodyPr>
          <a:lstStyle/>
          <a:p>
            <a:r>
              <a:rPr lang="th-TH" sz="5400" dirty="0">
                <a:solidFill>
                  <a:schemeClr val="bg1"/>
                </a:solidFill>
                <a:latin typeface="Athiti SemiBold" panose="00000700000000000000" pitchFamily="2" charset="-34"/>
                <a:cs typeface="Athiti SemiBold" panose="00000700000000000000" pitchFamily="2" charset="-34"/>
              </a:rPr>
              <a:t>บทเรียนช่วยสอนเรื่อง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EAE85564-5C97-473F-8DB7-93FB1F359F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9084" y="1246703"/>
            <a:ext cx="9144000" cy="1655762"/>
          </a:xfrm>
        </p:spPr>
        <p:txBody>
          <a:bodyPr>
            <a:normAutofit/>
          </a:bodyPr>
          <a:lstStyle/>
          <a:p>
            <a:r>
              <a:rPr lang="th-TH" sz="8000" dirty="0">
                <a:latin typeface="Athiti SemiBold" panose="00000700000000000000" pitchFamily="2" charset="-34"/>
                <a:cs typeface="Athiti SemiBold" panose="00000700000000000000" pitchFamily="2" charset="-34"/>
              </a:rPr>
              <a:t>อาหารหลัก 5 หมู่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36C2D0-1BE7-4F1F-BC33-51C42C296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974" y="1765488"/>
            <a:ext cx="7252219" cy="55380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1364B1A-C5C1-40A5-9788-9A42CD3F1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086" y="-96307"/>
            <a:ext cx="1748673" cy="174867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28448CB-5D7C-4B03-81E5-46AE0EA70F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13888" y="1070856"/>
            <a:ext cx="1291711" cy="129171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4676519-6093-4EAB-BBE7-28E967D05C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5780" y="2215164"/>
            <a:ext cx="1454155" cy="145415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2273E7F-17AE-4A72-AE16-2D3CC0F9FF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39935" y="3263111"/>
            <a:ext cx="1291711" cy="129171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2D5150B-9F06-4540-997F-EAD7159110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417" y="4038471"/>
            <a:ext cx="1748673" cy="174867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E3F8EEB-9F72-4EA6-B81E-617B59E93B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88411" y="5009114"/>
            <a:ext cx="1748674" cy="174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4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0.00169 0.0682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34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48148E-6 L 0.00196 -0.09398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46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0.03473 L -2.91667E-6 0.0900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622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9 0.01412 L -0.00339 0.1409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59259E-6 L -0.00013 -0.1270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636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7037E-7 L 2.77556E-17 -0.09444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4F0147-7B01-4BDF-A491-1CD402F09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31" y="0"/>
            <a:ext cx="3548180" cy="5547841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D0EB658-5D70-41E1-BA31-A6A3593BB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20679" y="1893373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th-TH" sz="7200" dirty="0">
                <a:solidFill>
                  <a:schemeClr val="bg1"/>
                </a:solidFill>
                <a:latin typeface="Athiti SemiBold" panose="00000700000000000000" pitchFamily="2" charset="-34"/>
                <a:cs typeface="Athiti SemiBold" panose="00000700000000000000" pitchFamily="2" charset="-34"/>
              </a:rPr>
              <a:t>ดูนิทาน</a:t>
            </a:r>
          </a:p>
        </p:txBody>
      </p:sp>
      <p:pic>
        <p:nvPicPr>
          <p:cNvPr id="4" name="001_นิทาน">
            <a:hlinkClick r:id="" action="ppaction://media"/>
            <a:extLst>
              <a:ext uri="{FF2B5EF4-FFF2-40B4-BE49-F238E27FC236}">
                <a16:creationId xmlns:a16="http://schemas.microsoft.com/office/drawing/2014/main" id="{C82848A6-9371-4F54-886A-E49C0614AE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87982" y="721734"/>
            <a:ext cx="6207370" cy="4138247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E126FF62-FCAE-4126-8462-DDE6D6820292}"/>
              </a:ext>
            </a:extLst>
          </p:cNvPr>
          <p:cNvSpPr txBox="1"/>
          <p:nvPr/>
        </p:nvSpPr>
        <p:spPr>
          <a:xfrm>
            <a:off x="3554523" y="5220295"/>
            <a:ext cx="2331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Athiti SemiBold" panose="00000700000000000000" pitchFamily="2" charset="-34"/>
                <a:cs typeface="Athiti SemiBold" panose="00000700000000000000" pitchFamily="2" charset="-34"/>
              </a:rPr>
              <a:t>คลิกเพื่อดูนิทาน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E9BFF1CD-61B3-41CF-B1D9-49E7E3FFC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91" y="5974045"/>
            <a:ext cx="792549" cy="7925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742860-765B-48EC-9C14-E4BBCFCAC0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901" y="1"/>
            <a:ext cx="6911531" cy="6136265"/>
          </a:xfrm>
          <a:prstGeom prst="rect">
            <a:avLst/>
          </a:prstGeom>
        </p:spPr>
      </p:pic>
      <p:pic>
        <p:nvPicPr>
          <p:cNvPr id="12" name="Picture 11">
            <a:hlinkClick r:id="rId8" action="ppaction://hlinksldjump"/>
            <a:extLst>
              <a:ext uri="{FF2B5EF4-FFF2-40B4-BE49-F238E27FC236}">
                <a16:creationId xmlns:a16="http://schemas.microsoft.com/office/drawing/2014/main" id="{5DE342BD-1230-4FFC-A22B-75D8DA5366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8853" y="6051469"/>
            <a:ext cx="85351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7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0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F54D93-2D67-44A9-9D67-C6228BF78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15" y="0"/>
            <a:ext cx="3548180" cy="5547841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B06A384-BF3F-44F6-8A6E-E0C5BB5A4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83995" y="209810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7200" dirty="0">
                <a:solidFill>
                  <a:schemeClr val="bg1"/>
                </a:solidFill>
                <a:latin typeface="Athiti SemiBold" panose="00000700000000000000" pitchFamily="2" charset="-34"/>
                <a:cs typeface="Athiti SemiBold" panose="00000700000000000000" pitchFamily="2" charset="-34"/>
              </a:rPr>
              <a:t>ฟังเพลง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F21C825-F581-40C1-8EAF-BAE276FB7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344" y="468734"/>
            <a:ext cx="3851564" cy="3851564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45D8D93-562A-405B-B394-248ECEB00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987" y="4320298"/>
            <a:ext cx="1290976" cy="1133540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A951BBF0-A819-4A81-A5B3-7C6E46578A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538" y="4347068"/>
            <a:ext cx="1290976" cy="1080000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256F7A42-6B05-4FB2-B809-F93322E310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285" y="4347068"/>
            <a:ext cx="1225000" cy="1080000"/>
          </a:xfrm>
          <a:prstGeom prst="rect">
            <a:avLst/>
          </a:prstGeom>
        </p:spPr>
      </p:pic>
      <p:pic>
        <p:nvPicPr>
          <p:cNvPr id="12" name="001_เพลงเด็กดี อาหาร 5 หมู่">
            <a:hlinkClick r:id="" action="ppaction://media"/>
            <a:extLst>
              <a:ext uri="{FF2B5EF4-FFF2-40B4-BE49-F238E27FC236}">
                <a16:creationId xmlns:a16="http://schemas.microsoft.com/office/drawing/2014/main" id="{F1B9D13F-D3CB-4247-826A-9C46488B32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5637" y="365125"/>
            <a:ext cx="609600" cy="609600"/>
          </a:xfrm>
          <a:prstGeom prst="rect">
            <a:avLst/>
          </a:prstGeom>
        </p:spPr>
      </p:pic>
      <p:grpSp>
        <p:nvGrpSpPr>
          <p:cNvPr id="21" name="กลุ่ม 20">
            <a:extLst>
              <a:ext uri="{FF2B5EF4-FFF2-40B4-BE49-F238E27FC236}">
                <a16:creationId xmlns:a16="http://schemas.microsoft.com/office/drawing/2014/main" id="{69EA010B-068D-4318-A4F2-F9BBF105ECD1}"/>
              </a:ext>
            </a:extLst>
          </p:cNvPr>
          <p:cNvGrpSpPr/>
          <p:nvPr/>
        </p:nvGrpSpPr>
        <p:grpSpPr>
          <a:xfrm>
            <a:off x="5446496" y="945648"/>
            <a:ext cx="5051068" cy="1012556"/>
            <a:chOff x="3539584" y="1569317"/>
            <a:chExt cx="5051068" cy="1012556"/>
          </a:xfrm>
        </p:grpSpPr>
        <p:pic>
          <p:nvPicPr>
            <p:cNvPr id="14" name="รูปภาพ 13">
              <a:extLst>
                <a:ext uri="{FF2B5EF4-FFF2-40B4-BE49-F238E27FC236}">
                  <a16:creationId xmlns:a16="http://schemas.microsoft.com/office/drawing/2014/main" id="{A0B7271A-65D5-4858-8778-66E67CA50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11883">
              <a:off x="3539584" y="1900375"/>
              <a:ext cx="565710" cy="681498"/>
            </a:xfrm>
            <a:prstGeom prst="rect">
              <a:avLst/>
            </a:prstGeom>
          </p:spPr>
        </p:pic>
        <p:pic>
          <p:nvPicPr>
            <p:cNvPr id="16" name="รูปภาพ 15">
              <a:extLst>
                <a:ext uri="{FF2B5EF4-FFF2-40B4-BE49-F238E27FC236}">
                  <a16:creationId xmlns:a16="http://schemas.microsoft.com/office/drawing/2014/main" id="{438D5B16-2932-47C4-BB6A-84C2E3CCF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41629">
              <a:off x="4982595" y="1632007"/>
              <a:ext cx="378556" cy="480475"/>
            </a:xfrm>
            <a:prstGeom prst="rect">
              <a:avLst/>
            </a:prstGeom>
          </p:spPr>
        </p:pic>
        <p:pic>
          <p:nvPicPr>
            <p:cNvPr id="18" name="รูปภาพ 17">
              <a:extLst>
                <a:ext uri="{FF2B5EF4-FFF2-40B4-BE49-F238E27FC236}">
                  <a16:creationId xmlns:a16="http://schemas.microsoft.com/office/drawing/2014/main" id="{AB897E48-AA5E-46E4-8722-EF779941D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25716">
              <a:off x="7066895" y="1569317"/>
              <a:ext cx="510742" cy="615280"/>
            </a:xfrm>
            <a:prstGeom prst="rect">
              <a:avLst/>
            </a:prstGeom>
          </p:spPr>
        </p:pic>
        <p:pic>
          <p:nvPicPr>
            <p:cNvPr id="20" name="รูปภาพ 19">
              <a:extLst>
                <a:ext uri="{FF2B5EF4-FFF2-40B4-BE49-F238E27FC236}">
                  <a16:creationId xmlns:a16="http://schemas.microsoft.com/office/drawing/2014/main" id="{BC650F0C-4930-44B3-8809-69289A657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58840">
              <a:off x="8212096" y="2029282"/>
              <a:ext cx="378556" cy="480475"/>
            </a:xfrm>
            <a:prstGeom prst="rect">
              <a:avLst/>
            </a:prstGeom>
          </p:spPr>
        </p:pic>
      </p:grp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673C2AE0-042A-4285-BB3E-6DBE4FEC97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51" y="5974045"/>
            <a:ext cx="792549" cy="792549"/>
          </a:xfrm>
          <a:prstGeom prst="rect">
            <a:avLst/>
          </a:prstGeom>
        </p:spPr>
      </p:pic>
      <p:pic>
        <p:nvPicPr>
          <p:cNvPr id="6" name="Picture 5">
            <a:hlinkClick r:id="rId13" action="ppaction://hlinksldjump"/>
            <a:extLst>
              <a:ext uri="{FF2B5EF4-FFF2-40B4-BE49-F238E27FC236}">
                <a16:creationId xmlns:a16="http://schemas.microsoft.com/office/drawing/2014/main" id="{419D131F-86D8-43BE-B317-954B989FA61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86587" y="6055656"/>
            <a:ext cx="85351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6139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19889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8896"/>
                            </p:stCondLst>
                            <p:childTnLst>
                              <p:par>
                                <p:cTn id="20" presetID="32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6A9DE6-D850-47B0-98D6-58A278728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25" y="0"/>
            <a:ext cx="3548180" cy="5547841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3FDE245-6110-4679-BCB7-51646934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363" y="1216017"/>
            <a:ext cx="2565304" cy="2694971"/>
          </a:xfrm>
        </p:spPr>
        <p:txBody>
          <a:bodyPr>
            <a:normAutofit/>
          </a:bodyPr>
          <a:lstStyle/>
          <a:p>
            <a:pPr algn="ctr"/>
            <a:r>
              <a:rPr lang="th-TH" sz="7200" dirty="0">
                <a:solidFill>
                  <a:schemeClr val="bg1"/>
                </a:solidFill>
                <a:latin typeface="Athiti SemiBold" panose="00000700000000000000" pitchFamily="2" charset="-34"/>
                <a:cs typeface="Athiti SemiBold" panose="00000700000000000000" pitchFamily="2" charset="-34"/>
              </a:rPr>
              <a:t>แบบ</a:t>
            </a:r>
            <a:br>
              <a:rPr lang="th-TH" sz="7200" dirty="0">
                <a:solidFill>
                  <a:schemeClr val="bg1"/>
                </a:solidFill>
                <a:latin typeface="Athiti SemiBold" panose="00000700000000000000" pitchFamily="2" charset="-34"/>
                <a:cs typeface="Athiti SemiBold" panose="00000700000000000000" pitchFamily="2" charset="-34"/>
              </a:rPr>
            </a:br>
            <a:r>
              <a:rPr lang="th-TH" sz="7200" dirty="0">
                <a:solidFill>
                  <a:schemeClr val="bg1"/>
                </a:solidFill>
                <a:latin typeface="Athiti SemiBold" panose="00000700000000000000" pitchFamily="2" charset="-34"/>
                <a:cs typeface="Athiti SemiBold" panose="00000700000000000000" pitchFamily="2" charset="-34"/>
              </a:rPr>
              <a:t>ฝึกหัด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42A3D727-8118-48B1-A359-C627BC3F8024}"/>
              </a:ext>
            </a:extLst>
          </p:cNvPr>
          <p:cNvSpPr txBox="1"/>
          <p:nvPr/>
        </p:nvSpPr>
        <p:spPr>
          <a:xfrm>
            <a:off x="5594104" y="2474893"/>
            <a:ext cx="49071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dirty="0">
                <a:latin typeface="Athiti SemiBold" panose="00000700000000000000" pitchFamily="2" charset="-34"/>
                <a:cs typeface="Athiti SemiBold" panose="00000700000000000000" pitchFamily="2" charset="-34"/>
              </a:rPr>
              <a:t>คำชี้แจง</a:t>
            </a:r>
          </a:p>
          <a:p>
            <a:pPr algn="ctr"/>
            <a:r>
              <a:rPr lang="th-TH" dirty="0">
                <a:latin typeface="Athiti SemiBold" panose="00000700000000000000" pitchFamily="2" charset="-34"/>
                <a:cs typeface="Athiti SemiBold" panose="00000700000000000000" pitchFamily="2" charset="-34"/>
              </a:rPr>
              <a:t>ให้เลือกคำตอบที่ถูกต้องเพียง 1 ข้อ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D5FC0298-B6F5-43EE-B6C5-62FB59E34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" y="5974045"/>
            <a:ext cx="792549" cy="792549"/>
          </a:xfrm>
          <a:prstGeom prst="rect">
            <a:avLst/>
          </a:prstGeom>
        </p:spPr>
      </p:pic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09AE79DE-1F42-4A92-B53D-DDBA7D401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243" y="6041107"/>
            <a:ext cx="85351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50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7832B-2C9A-45AD-A450-EA24C6D08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85" y="0"/>
            <a:ext cx="3554276" cy="5547841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7D7C044-D43E-49FA-90BC-B103BDF97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06"/>
            <a:ext cx="3192561" cy="4491611"/>
          </a:xfrm>
        </p:spPr>
        <p:txBody>
          <a:bodyPr>
            <a:normAutofit/>
          </a:bodyPr>
          <a:lstStyle/>
          <a:p>
            <a:r>
              <a:rPr lang="th-TH" sz="4800" dirty="0">
                <a:solidFill>
                  <a:schemeClr val="bg1"/>
                </a:solidFill>
                <a:latin typeface="Athiti SemiBold" panose="00000700000000000000" pitchFamily="2" charset="-34"/>
                <a:cs typeface="Athiti SemiBold" panose="00000700000000000000" pitchFamily="2" charset="-34"/>
              </a:rPr>
              <a:t>ข้อ 1 สารอาหารโปรตีนมีมากในอาหารหมู่ใด</a:t>
            </a:r>
          </a:p>
        </p:txBody>
      </p:sp>
      <p:sp>
        <p:nvSpPr>
          <p:cNvPr id="4" name="สี่เหลี่ยมผืนผ้า: มุมมน 3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4D476751-ED70-4B18-8B13-6EC62C067465}"/>
              </a:ext>
            </a:extLst>
          </p:cNvPr>
          <p:cNvSpPr/>
          <p:nvPr/>
        </p:nvSpPr>
        <p:spPr>
          <a:xfrm>
            <a:off x="5012316" y="1381868"/>
            <a:ext cx="2347415" cy="955343"/>
          </a:xfrm>
          <a:prstGeom prst="roundRect">
            <a:avLst/>
          </a:prstGeom>
          <a:solidFill>
            <a:srgbClr val="EEA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หมู่ที่ 1</a:t>
            </a:r>
          </a:p>
        </p:txBody>
      </p:sp>
      <p:sp>
        <p:nvSpPr>
          <p:cNvPr id="5" name="สี่เหลี่ยมผืนผ้า: มุมมน 4">
            <a:hlinkClick r:id="rId5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E0D6DE42-2E20-4A6D-9D0A-6AE745B3712E}"/>
              </a:ext>
            </a:extLst>
          </p:cNvPr>
          <p:cNvSpPr/>
          <p:nvPr/>
        </p:nvSpPr>
        <p:spPr>
          <a:xfrm>
            <a:off x="8341286" y="1381868"/>
            <a:ext cx="2347200" cy="954000"/>
          </a:xfrm>
          <a:prstGeom prst="roundRect">
            <a:avLst/>
          </a:prstGeom>
          <a:solidFill>
            <a:srgbClr val="EEA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หมู่ที่ 2</a:t>
            </a:r>
          </a:p>
        </p:txBody>
      </p:sp>
      <p:sp>
        <p:nvSpPr>
          <p:cNvPr id="11" name="สี่เหลี่ยมผืนผ้า: มุมมน 10">
            <a:hlinkClick r:id="rId5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FDB66E45-7577-4FA3-8BA0-67501BC36950}"/>
              </a:ext>
            </a:extLst>
          </p:cNvPr>
          <p:cNvSpPr/>
          <p:nvPr/>
        </p:nvSpPr>
        <p:spPr>
          <a:xfrm>
            <a:off x="5012316" y="3831658"/>
            <a:ext cx="2347200" cy="954000"/>
          </a:xfrm>
          <a:prstGeom prst="roundRect">
            <a:avLst/>
          </a:prstGeom>
          <a:solidFill>
            <a:srgbClr val="EEA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หมู่ที่ 3</a:t>
            </a:r>
          </a:p>
        </p:txBody>
      </p:sp>
      <p:sp>
        <p:nvSpPr>
          <p:cNvPr id="12" name="สี่เหลี่ยมผืนผ้า: มุมมน 11">
            <a:extLst>
              <a:ext uri="{FF2B5EF4-FFF2-40B4-BE49-F238E27FC236}">
                <a16:creationId xmlns:a16="http://schemas.microsoft.com/office/drawing/2014/main" id="{70BBD877-9784-4DB7-8DC9-ECAB82A4E060}"/>
              </a:ext>
            </a:extLst>
          </p:cNvPr>
          <p:cNvSpPr/>
          <p:nvPr/>
        </p:nvSpPr>
        <p:spPr>
          <a:xfrm>
            <a:off x="8341286" y="3831658"/>
            <a:ext cx="2347200" cy="954000"/>
          </a:xfrm>
          <a:prstGeom prst="roundRect">
            <a:avLst/>
          </a:prstGeom>
          <a:solidFill>
            <a:srgbClr val="EEA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หมู่</a:t>
            </a:r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ที่ 4</a:t>
            </a:r>
          </a:p>
        </p:txBody>
      </p: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89241299-F5B9-4E01-8EAB-7E07F9403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11" y="5974045"/>
            <a:ext cx="792549" cy="792549"/>
          </a:xfrm>
          <a:prstGeom prst="rect">
            <a:avLst/>
          </a:prstGeom>
        </p:spPr>
      </p:pic>
      <p:pic>
        <p:nvPicPr>
          <p:cNvPr id="7" name="Picture 6">
            <a:hlinkClick r:id="rId7" action="ppaction://hlinksldjump"/>
            <a:extLst>
              <a:ext uri="{FF2B5EF4-FFF2-40B4-BE49-F238E27FC236}">
                <a16:creationId xmlns:a16="http://schemas.microsoft.com/office/drawing/2014/main" id="{D86A4318-49D7-422C-9D83-B4BEFC861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9243" y="6041107"/>
            <a:ext cx="85351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29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96F839-0EB5-4D1A-AACC-53D8F5F49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67" y="0"/>
            <a:ext cx="3554276" cy="5547841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0802785-11E3-45C9-B18A-EB7045598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559" y="1279687"/>
            <a:ext cx="3271092" cy="2499261"/>
          </a:xfrm>
        </p:spPr>
        <p:txBody>
          <a:bodyPr>
            <a:normAutofit/>
          </a:bodyPr>
          <a:lstStyle/>
          <a:p>
            <a:pPr algn="ctr"/>
            <a:r>
              <a:rPr lang="th-TH" sz="7200" dirty="0">
                <a:solidFill>
                  <a:schemeClr val="bg1"/>
                </a:solidFill>
                <a:latin typeface="Athiti SemiBold" panose="00000700000000000000" pitchFamily="2" charset="-34"/>
                <a:cs typeface="Athiti SemiBold" panose="00000700000000000000" pitchFamily="2" charset="-34"/>
              </a:rPr>
              <a:t>ตอบผิด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1678B3DE-B225-4361-95D1-787B8D6FE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607" y="1253331"/>
            <a:ext cx="6867834" cy="4351338"/>
          </a:xfrm>
        </p:spPr>
        <p:txBody>
          <a:bodyPr/>
          <a:lstStyle/>
          <a:p>
            <a:pPr marL="0" indent="0">
              <a:buNone/>
            </a:pPr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อาหารหมู่ที่ 1 โปรตีน</a:t>
            </a:r>
          </a:p>
          <a:p>
            <a:pPr marL="0" indent="0">
              <a:buNone/>
            </a:pPr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อาหารในหมู่นี้ ได้แก่ เนื้อ นม ไข่ และถั่ว</a:t>
            </a:r>
            <a:r>
              <a:rPr lang="th-TH" dirty="0" err="1">
                <a:latin typeface="Athiti Medium" panose="00000600000000000000" pitchFamily="2" charset="-34"/>
                <a:cs typeface="Athiti Medium" panose="00000600000000000000" pitchFamily="2" charset="-34"/>
              </a:rPr>
              <a:t>ต่างๆ</a:t>
            </a:r>
            <a:endParaRPr lang="th-TH" dirty="0">
              <a:latin typeface="Athiti Medium" panose="00000600000000000000" pitchFamily="2" charset="-34"/>
              <a:cs typeface="Athiti Medium" panose="00000600000000000000" pitchFamily="2" charset="-34"/>
            </a:endParaRPr>
          </a:p>
          <a:p>
            <a:pPr marL="0" indent="0">
              <a:buNone/>
            </a:pPr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ประโยชน์ก็คือ ทำให้ร่างกายเจริญเติบโต แข็งแรง มีภูมิต้านทานโรค สร้างกระดูก กล้ามเนื้อและเลือด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สี่เหลี่ยมผืนผ้า: มุมมน 3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DC9DAAE2-EF1D-4DA6-A2A0-6E86FBB5AE06}"/>
              </a:ext>
            </a:extLst>
          </p:cNvPr>
          <p:cNvSpPr/>
          <p:nvPr/>
        </p:nvSpPr>
        <p:spPr>
          <a:xfrm>
            <a:off x="6810332" y="4582606"/>
            <a:ext cx="2273004" cy="794085"/>
          </a:xfrm>
          <a:prstGeom prst="roundRect">
            <a:avLst/>
          </a:prstGeom>
          <a:solidFill>
            <a:srgbClr val="C8545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ตอบใหม่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AF778A03-F4F0-4FFE-A486-4D1CFB7A6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3" y="6032641"/>
            <a:ext cx="792549" cy="792549"/>
          </a:xfrm>
          <a:prstGeom prst="rect">
            <a:avLst/>
          </a:prstGeom>
        </p:spPr>
      </p:pic>
      <p:pic>
        <p:nvPicPr>
          <p:cNvPr id="8" name="Picture 7">
            <a:hlinkClick r:id="rId6" action="ppaction://hlinksldjump"/>
            <a:extLst>
              <a:ext uri="{FF2B5EF4-FFF2-40B4-BE49-F238E27FC236}">
                <a16:creationId xmlns:a16="http://schemas.microsoft.com/office/drawing/2014/main" id="{4E4FDCB4-CBC9-47BA-B1B4-49857922C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9243" y="6066171"/>
            <a:ext cx="85351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97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34D249-FA71-4DFB-B999-80A3E46A1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55" y="0"/>
            <a:ext cx="3554276" cy="5547841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CF3CE79-7AD9-42EA-8A1D-6CEDBE68D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457" y="1827002"/>
            <a:ext cx="3127872" cy="1325563"/>
          </a:xfrm>
        </p:spPr>
        <p:txBody>
          <a:bodyPr>
            <a:normAutofit/>
          </a:bodyPr>
          <a:lstStyle/>
          <a:p>
            <a:pPr algn="ctr"/>
            <a:r>
              <a:rPr lang="th-TH" sz="7200" dirty="0">
                <a:solidFill>
                  <a:schemeClr val="bg1"/>
                </a:solidFill>
                <a:latin typeface="Athiti SemiBold" panose="00000700000000000000" pitchFamily="2" charset="-34"/>
                <a:cs typeface="Athiti SemiBold" panose="00000700000000000000" pitchFamily="2" charset="-34"/>
              </a:rPr>
              <a:t>ตอบถูก</a:t>
            </a:r>
          </a:p>
        </p:txBody>
      </p:sp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EEDEADDE-2EBF-4B31-ADE2-D52A92B44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779" y="528010"/>
            <a:ext cx="2704242" cy="3390900"/>
          </a:xfrm>
        </p:spPr>
      </p:pic>
      <p:pic>
        <p:nvPicPr>
          <p:cNvPr id="7" name="001_เสียงปรบมือ">
            <a:hlinkClick r:id="" action="ppaction://media"/>
            <a:extLst>
              <a:ext uri="{FF2B5EF4-FFF2-40B4-BE49-F238E27FC236}">
                <a16:creationId xmlns:a16="http://schemas.microsoft.com/office/drawing/2014/main" id="{C0F26AC7-4C72-4516-97D4-C47457A9EE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72174" y="4580968"/>
            <a:ext cx="609600" cy="609600"/>
          </a:xfrm>
          <a:prstGeom prst="rect">
            <a:avLst/>
          </a:prstGeom>
        </p:spPr>
      </p:pic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85784E55-061D-4D8C-9593-B4E3FAADF15F}"/>
              </a:ext>
            </a:extLst>
          </p:cNvPr>
          <p:cNvSpPr/>
          <p:nvPr/>
        </p:nvSpPr>
        <p:spPr>
          <a:xfrm>
            <a:off x="6210227" y="4425456"/>
            <a:ext cx="3561347" cy="920624"/>
          </a:xfrm>
          <a:prstGeom prst="roundRect">
            <a:avLst/>
          </a:prstGeom>
          <a:solidFill>
            <a:srgbClr val="A6C88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ถูกต้อง</a:t>
            </a:r>
          </a:p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ไปข้อต่อไป</a:t>
            </a:r>
          </a:p>
        </p:txBody>
      </p:sp>
      <p:pic>
        <p:nvPicPr>
          <p:cNvPr id="5" name="Picture 4">
            <a:hlinkClick r:id="rId7" action="ppaction://hlinksldjump"/>
            <a:extLst>
              <a:ext uri="{FF2B5EF4-FFF2-40B4-BE49-F238E27FC236}">
                <a16:creationId xmlns:a16="http://schemas.microsoft.com/office/drawing/2014/main" id="{3E79F485-CBD0-4CAD-B9C7-629C8D4E1B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017" y="6018776"/>
            <a:ext cx="85351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0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647F40D-C50D-46E4-9666-A0A6CACBD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89" y="3337"/>
            <a:ext cx="3554276" cy="5547841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165957A-E510-4F1C-B8EC-73076580B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1" y="381821"/>
            <a:ext cx="3414311" cy="4448116"/>
          </a:xfrm>
        </p:spPr>
        <p:txBody>
          <a:bodyPr>
            <a:normAutofit/>
          </a:bodyPr>
          <a:lstStyle/>
          <a:p>
            <a:r>
              <a:rPr lang="th-TH" sz="4800" dirty="0">
                <a:solidFill>
                  <a:schemeClr val="bg1"/>
                </a:solidFill>
                <a:latin typeface="Athiti SemiBold" panose="00000700000000000000" pitchFamily="2" charset="-34"/>
                <a:cs typeface="Athiti SemiBold" panose="00000700000000000000" pitchFamily="2" charset="-34"/>
              </a:rPr>
              <a:t>ข้อ 2 ข้อใดคืออาหารในหมู่ที่ 5</a:t>
            </a:r>
          </a:p>
        </p:txBody>
      </p:sp>
      <p:sp>
        <p:nvSpPr>
          <p:cNvPr id="4" name="สี่เหลี่ยมผืนผ้า: มุมมน 3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CA9B1B9E-495E-47DD-8ABF-8F85FA407DE8}"/>
              </a:ext>
            </a:extLst>
          </p:cNvPr>
          <p:cNvSpPr/>
          <p:nvPr/>
        </p:nvSpPr>
        <p:spPr>
          <a:xfrm>
            <a:off x="4922400" y="1580862"/>
            <a:ext cx="2347200" cy="954000"/>
          </a:xfrm>
          <a:prstGeom prst="roundRect">
            <a:avLst/>
          </a:prstGeom>
          <a:solidFill>
            <a:srgbClr val="EEA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ส้ม</a:t>
            </a:r>
          </a:p>
        </p:txBody>
      </p:sp>
      <p:sp>
        <p:nvSpPr>
          <p:cNvPr id="5" name="สี่เหลี่ยมผืนผ้า: มุมมน 4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88DD58FA-0ABB-4BF5-AA63-A7878EFED5C1}"/>
              </a:ext>
            </a:extLst>
          </p:cNvPr>
          <p:cNvSpPr/>
          <p:nvPr/>
        </p:nvSpPr>
        <p:spPr>
          <a:xfrm>
            <a:off x="4922400" y="3630896"/>
            <a:ext cx="2347200" cy="954000"/>
          </a:xfrm>
          <a:prstGeom prst="roundRect">
            <a:avLst/>
          </a:prstGeom>
          <a:solidFill>
            <a:srgbClr val="EEA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ผักบุ้ง</a:t>
            </a:r>
          </a:p>
        </p:txBody>
      </p:sp>
      <p:sp>
        <p:nvSpPr>
          <p:cNvPr id="6" name="สี่เหลี่ยมผืนผ้า: มุมมน 5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AF550BAF-13B9-4E39-90F7-5C63A8CDE575}"/>
              </a:ext>
            </a:extLst>
          </p:cNvPr>
          <p:cNvSpPr/>
          <p:nvPr/>
        </p:nvSpPr>
        <p:spPr>
          <a:xfrm>
            <a:off x="8591624" y="1580862"/>
            <a:ext cx="2347200" cy="954000"/>
          </a:xfrm>
          <a:prstGeom prst="roundRect">
            <a:avLst/>
          </a:prstGeom>
          <a:solidFill>
            <a:srgbClr val="EEA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ข้าว</a:t>
            </a:r>
          </a:p>
        </p:txBody>
      </p:sp>
      <p:sp>
        <p:nvSpPr>
          <p:cNvPr id="7" name="สี่เหลี่ยมผืนผ้า: มุมมน 6">
            <a:hlinkClick r:id="rId5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08563B86-19A9-4BF3-ADF6-9CCA1488B676}"/>
              </a:ext>
            </a:extLst>
          </p:cNvPr>
          <p:cNvSpPr/>
          <p:nvPr/>
        </p:nvSpPr>
        <p:spPr>
          <a:xfrm>
            <a:off x="8591624" y="3630896"/>
            <a:ext cx="2347200" cy="954000"/>
          </a:xfrm>
          <a:prstGeom prst="roundRect">
            <a:avLst/>
          </a:prstGeom>
          <a:solidFill>
            <a:srgbClr val="EEA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เนย</a:t>
            </a:r>
          </a:p>
        </p:txBody>
      </p:sp>
      <p:pic>
        <p:nvPicPr>
          <p:cNvPr id="10" name="Picture 9">
            <a:hlinkClick r:id="rId6" action="ppaction://hlinksldjump"/>
            <a:extLst>
              <a:ext uri="{FF2B5EF4-FFF2-40B4-BE49-F238E27FC236}">
                <a16:creationId xmlns:a16="http://schemas.microsoft.com/office/drawing/2014/main" id="{F9115D83-F9D1-47DC-A9E0-75BA6CC11F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9243" y="6033361"/>
            <a:ext cx="85351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47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ED5447-5C5F-454B-9B29-C625875F568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18891" y="0"/>
            <a:ext cx="3554276" cy="5547841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D9862E8-B804-4027-961D-E71257E1C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262" y="1924777"/>
            <a:ext cx="2907534" cy="1325563"/>
          </a:xfrm>
        </p:spPr>
        <p:txBody>
          <a:bodyPr>
            <a:normAutofit/>
          </a:bodyPr>
          <a:lstStyle/>
          <a:p>
            <a:r>
              <a:rPr lang="th-TH" sz="7200" dirty="0">
                <a:solidFill>
                  <a:schemeClr val="bg1"/>
                </a:solidFill>
                <a:latin typeface="Athiti SemiBold" panose="00000700000000000000" pitchFamily="2" charset="-34"/>
                <a:cs typeface="Athiti SemiBold" panose="00000700000000000000" pitchFamily="2" charset="-34"/>
              </a:rPr>
              <a:t>ตอบผิด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2C019571-4584-4FB2-83CD-04F7183D8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426" y="2442529"/>
            <a:ext cx="6792817" cy="662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อาหารหมู่ที่ 5 ได้แก่ น้ำมันพืช น้ำมันจากสัตว์ เนย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5" name="สี่เหลี่ยมผืนผ้า: มุมมน 4">
            <a:hlinkClick r:id="rId3" action="ppaction://hlinksldjump"/>
            <a:extLst>
              <a:ext uri="{FF2B5EF4-FFF2-40B4-BE49-F238E27FC236}">
                <a16:creationId xmlns:a16="http://schemas.microsoft.com/office/drawing/2014/main" id="{F3051349-5192-4B09-B2D2-51AE2157FBA0}"/>
              </a:ext>
            </a:extLst>
          </p:cNvPr>
          <p:cNvSpPr/>
          <p:nvPr/>
        </p:nvSpPr>
        <p:spPr>
          <a:xfrm>
            <a:off x="6917781" y="4264904"/>
            <a:ext cx="2271600" cy="795600"/>
          </a:xfrm>
          <a:prstGeom prst="roundRect">
            <a:avLst/>
          </a:prstGeom>
          <a:solidFill>
            <a:srgbClr val="C8545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ตอบใหม่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B3812A35-22C7-473C-B865-E6691E0BC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243" y="6018776"/>
            <a:ext cx="85351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91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CB93B2-F694-4FE3-B182-CD6DA25D735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lumMod val="60000"/>
                <a:lumOff val="4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7874" y="0"/>
            <a:ext cx="3554276" cy="5547841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82A1301-3867-4636-8FAD-84755308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803" y="1310159"/>
            <a:ext cx="2830418" cy="2609429"/>
          </a:xfrm>
        </p:spPr>
        <p:txBody>
          <a:bodyPr>
            <a:normAutofit/>
          </a:bodyPr>
          <a:lstStyle/>
          <a:p>
            <a:pPr algn="ctr"/>
            <a:r>
              <a:rPr lang="th-TH" sz="7200" dirty="0">
                <a:solidFill>
                  <a:schemeClr val="bg1"/>
                </a:solidFill>
                <a:latin typeface="Athiti SemiBold" panose="00000700000000000000" pitchFamily="2" charset="-34"/>
                <a:cs typeface="Athiti SemiBold" panose="00000700000000000000" pitchFamily="2" charset="-34"/>
              </a:rPr>
              <a:t>ตอบถูก</a:t>
            </a:r>
          </a:p>
        </p:txBody>
      </p:sp>
      <p:pic>
        <p:nvPicPr>
          <p:cNvPr id="7" name="ตัวแทนเนื้อหา 6">
            <a:extLst>
              <a:ext uri="{FF2B5EF4-FFF2-40B4-BE49-F238E27FC236}">
                <a16:creationId xmlns:a16="http://schemas.microsoft.com/office/drawing/2014/main" id="{9ACA321F-D0E6-4A46-B019-258CE2E1D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731" y="773480"/>
            <a:ext cx="2704242" cy="3390900"/>
          </a:xfrm>
        </p:spPr>
      </p:pic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70F7B547-1790-49C8-BCEB-6572B818D65D}"/>
              </a:ext>
            </a:extLst>
          </p:cNvPr>
          <p:cNvSpPr/>
          <p:nvPr/>
        </p:nvSpPr>
        <p:spPr>
          <a:xfrm>
            <a:off x="6449652" y="4562710"/>
            <a:ext cx="3560400" cy="921600"/>
          </a:xfrm>
          <a:prstGeom prst="roundRect">
            <a:avLst/>
          </a:prstGeom>
          <a:solidFill>
            <a:srgbClr val="A6C88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ถูกต้อง</a:t>
            </a:r>
          </a:p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ไปข้อต่อไป</a:t>
            </a:r>
          </a:p>
        </p:txBody>
      </p:sp>
      <p:pic>
        <p:nvPicPr>
          <p:cNvPr id="4" name="001_เสียงปรบมือ">
            <a:hlinkClick r:id="" action="ppaction://media"/>
            <a:extLst>
              <a:ext uri="{FF2B5EF4-FFF2-40B4-BE49-F238E27FC236}">
                <a16:creationId xmlns:a16="http://schemas.microsoft.com/office/drawing/2014/main" id="{EFB5417B-A38A-439C-B03E-72B4F79EE1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86400" y="4718710"/>
            <a:ext cx="609600" cy="609600"/>
          </a:xfrm>
          <a:prstGeom prst="rect">
            <a:avLst/>
          </a:prstGeom>
        </p:spPr>
      </p:pic>
      <p:pic>
        <p:nvPicPr>
          <p:cNvPr id="6" name="Picture 5">
            <a:hlinkClick r:id="rId7" action="ppaction://hlinksldjump"/>
            <a:extLst>
              <a:ext uri="{FF2B5EF4-FFF2-40B4-BE49-F238E27FC236}">
                <a16:creationId xmlns:a16="http://schemas.microsoft.com/office/drawing/2014/main" id="{8D090BB4-739B-4EF3-8644-DB84329B93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9243" y="6051827"/>
            <a:ext cx="85351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8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A309EF-F6B6-487B-9D58-F88527407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74" y="0"/>
            <a:ext cx="3554276" cy="5547841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165957A-E510-4F1C-B8EC-73076580B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37" y="401658"/>
            <a:ext cx="3123950" cy="4411583"/>
          </a:xfrm>
        </p:spPr>
        <p:txBody>
          <a:bodyPr>
            <a:normAutofit/>
          </a:bodyPr>
          <a:lstStyle/>
          <a:p>
            <a:r>
              <a:rPr lang="th-TH" sz="4800" dirty="0">
                <a:solidFill>
                  <a:schemeClr val="bg1"/>
                </a:solidFill>
                <a:latin typeface="Athiti SemiBold" panose="00000700000000000000" pitchFamily="2" charset="-34"/>
                <a:cs typeface="Athiti SemiBold" panose="00000700000000000000" pitchFamily="2" charset="-34"/>
              </a:rPr>
              <a:t>ข้อ 3 ข้อใดคือประโยชน์ของอาหารหมู่ที่ 2</a:t>
            </a:r>
          </a:p>
        </p:txBody>
      </p:sp>
      <p:sp>
        <p:nvSpPr>
          <p:cNvPr id="4" name="สี่เหลี่ยมผืนผ้า: มุมมน 3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CA9B1B9E-495E-47DD-8ABF-8F85FA407DE8}"/>
              </a:ext>
            </a:extLst>
          </p:cNvPr>
          <p:cNvSpPr/>
          <p:nvPr/>
        </p:nvSpPr>
        <p:spPr>
          <a:xfrm>
            <a:off x="4922400" y="1544985"/>
            <a:ext cx="2871699" cy="954000"/>
          </a:xfrm>
          <a:prstGeom prst="roundRect">
            <a:avLst/>
          </a:prstGeom>
          <a:solidFill>
            <a:srgbClr val="EEA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สร้างพลังงาน</a:t>
            </a:r>
          </a:p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แก่ร่างกาย </a:t>
            </a:r>
          </a:p>
        </p:txBody>
      </p:sp>
      <p:sp>
        <p:nvSpPr>
          <p:cNvPr id="5" name="สี่เหลี่ยมผืนผ้า: มุมมน 4">
            <a:hlinkClick r:id="rId5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88DD58FA-0ABB-4BF5-AA63-A7878EFED5C1}"/>
              </a:ext>
            </a:extLst>
          </p:cNvPr>
          <p:cNvSpPr/>
          <p:nvPr/>
        </p:nvSpPr>
        <p:spPr>
          <a:xfrm>
            <a:off x="4922400" y="3775122"/>
            <a:ext cx="2871700" cy="954000"/>
          </a:xfrm>
          <a:prstGeom prst="roundRect">
            <a:avLst/>
          </a:prstGeom>
          <a:solidFill>
            <a:srgbClr val="EEA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ให้ความอบอุ่น</a:t>
            </a:r>
          </a:p>
        </p:txBody>
      </p:sp>
      <p:sp>
        <p:nvSpPr>
          <p:cNvPr id="6" name="สี่เหลี่ยมผืนผ้า: มุมมน 5">
            <a:hlinkClick r:id="rId5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AF550BAF-13B9-4E39-90F7-5C63A8CDE575}"/>
              </a:ext>
            </a:extLst>
          </p:cNvPr>
          <p:cNvSpPr/>
          <p:nvPr/>
        </p:nvSpPr>
        <p:spPr>
          <a:xfrm>
            <a:off x="8009263" y="1544985"/>
            <a:ext cx="2874477" cy="954000"/>
          </a:xfrm>
          <a:prstGeom prst="roundRect">
            <a:avLst/>
          </a:prstGeom>
          <a:solidFill>
            <a:srgbClr val="EEA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บำรุงสุขภาพผิว</a:t>
            </a:r>
          </a:p>
        </p:txBody>
      </p:sp>
      <p:sp>
        <p:nvSpPr>
          <p:cNvPr id="7" name="สี่เหลี่ยมผืนผ้า: มุมมน 6">
            <a:hlinkClick r:id="rId5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08563B86-19A9-4BF3-ADF6-9CCA1488B676}"/>
              </a:ext>
            </a:extLst>
          </p:cNvPr>
          <p:cNvSpPr/>
          <p:nvPr/>
        </p:nvSpPr>
        <p:spPr>
          <a:xfrm>
            <a:off x="8009263" y="3775122"/>
            <a:ext cx="2874477" cy="954000"/>
          </a:xfrm>
          <a:prstGeom prst="roundRect">
            <a:avLst/>
          </a:prstGeom>
          <a:solidFill>
            <a:srgbClr val="EEA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สร้างกระดูก กล้ามเนื้อและเลือด</a:t>
            </a:r>
          </a:p>
        </p:txBody>
      </p:sp>
      <p:pic>
        <p:nvPicPr>
          <p:cNvPr id="10" name="Picture 9">
            <a:hlinkClick r:id="rId6" action="ppaction://hlinksldjump"/>
            <a:extLst>
              <a:ext uri="{FF2B5EF4-FFF2-40B4-BE49-F238E27FC236}">
                <a16:creationId xmlns:a16="http://schemas.microsoft.com/office/drawing/2014/main" id="{99D5A659-383A-4B2D-9165-BCF6EA1037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9243" y="6005259"/>
            <a:ext cx="85351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55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D9A85F1-C053-4501-8335-FC3C588E31E5}"/>
              </a:ext>
            </a:extLst>
          </p:cNvPr>
          <p:cNvGrpSpPr/>
          <p:nvPr/>
        </p:nvGrpSpPr>
        <p:grpSpPr>
          <a:xfrm>
            <a:off x="609599" y="0"/>
            <a:ext cx="3537858" cy="5545137"/>
            <a:chOff x="642257" y="-293592"/>
            <a:chExt cx="3537858" cy="5545137"/>
          </a:xfrm>
          <a:solidFill>
            <a:srgbClr val="9AD0FC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AEF1496-89C9-480C-A167-3E2EDBF73A65}"/>
                </a:ext>
              </a:extLst>
            </p:cNvPr>
            <p:cNvSpPr/>
            <p:nvPr/>
          </p:nvSpPr>
          <p:spPr>
            <a:xfrm>
              <a:off x="642257" y="1713688"/>
              <a:ext cx="3537857" cy="35378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A69F2C-091B-4FE0-86E1-2434C7B227FA}"/>
                </a:ext>
              </a:extLst>
            </p:cNvPr>
            <p:cNvSpPr/>
            <p:nvPr/>
          </p:nvSpPr>
          <p:spPr>
            <a:xfrm>
              <a:off x="642258" y="-293592"/>
              <a:ext cx="3537857" cy="3864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EB747C2-F059-4420-BE1D-3C2ED0E4F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79273" y="20072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4800" dirty="0">
                <a:solidFill>
                  <a:schemeClr val="bg1"/>
                </a:solidFill>
                <a:latin typeface="Athiti SemiBold" panose="00000700000000000000" pitchFamily="2" charset="-34"/>
                <a:cs typeface="Athiti SemiBold" panose="00000700000000000000" pitchFamily="2" charset="-34"/>
              </a:rPr>
              <a:t>วัตถุประสงค์</a:t>
            </a: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F9D8F1A7-DAFD-4ED1-A9CD-FA8770B363DE}"/>
              </a:ext>
            </a:extLst>
          </p:cNvPr>
          <p:cNvSpPr txBox="1"/>
          <p:nvPr/>
        </p:nvSpPr>
        <p:spPr>
          <a:xfrm>
            <a:off x="6417833" y="3710310"/>
            <a:ext cx="4935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เพื่อให้ทราว่าอาหาร 5 หมู่คืออะไร และมีอะไรบ้าง</a:t>
            </a:r>
          </a:p>
        </p:txBody>
      </p:sp>
    </p:spTree>
    <p:extLst>
      <p:ext uri="{BB962C8B-B14F-4D97-AF65-F5344CB8AC3E}">
        <p14:creationId xmlns:p14="http://schemas.microsoft.com/office/powerpoint/2010/main" val="4235796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6D23B1-040C-414E-AAA4-4529DF7FB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57" y="0"/>
            <a:ext cx="3554276" cy="5547841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D9862E8-B804-4027-961D-E71257E1C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28" y="1756167"/>
            <a:ext cx="3112933" cy="1325563"/>
          </a:xfrm>
        </p:spPr>
        <p:txBody>
          <a:bodyPr>
            <a:normAutofit/>
          </a:bodyPr>
          <a:lstStyle/>
          <a:p>
            <a:pPr algn="ctr"/>
            <a:r>
              <a:rPr lang="th-TH" sz="7200" dirty="0">
                <a:solidFill>
                  <a:schemeClr val="bg1"/>
                </a:solidFill>
                <a:latin typeface="Athiti SemiBold" panose="00000700000000000000" pitchFamily="2" charset="-34"/>
                <a:cs typeface="Athiti SemiBold" panose="00000700000000000000" pitchFamily="2" charset="-34"/>
              </a:rPr>
              <a:t>ตอบผิด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2C019571-4584-4FB2-83CD-04F7183D8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2851" y="1956632"/>
            <a:ext cx="6936036" cy="2250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อาหารในหมู่ที่ 2 ประโยชน์ก็คือ สร้างพลังงานแก่ร่างกาย ให้ร่างกายทำงานได้ และยังให้ความมอบอุ่นแก่ร่างกายอีกด้วย</a:t>
            </a:r>
          </a:p>
          <a:p>
            <a:pPr marL="0" indent="0">
              <a:buNone/>
            </a:pPr>
            <a:endParaRPr lang="th-TH" sz="2400" dirty="0"/>
          </a:p>
        </p:txBody>
      </p:sp>
      <p:sp>
        <p:nvSpPr>
          <p:cNvPr id="5" name="สี่เหลี่ยมผืนผ้า: มุมมน 4">
            <a:hlinkClick r:id="rId3" action="ppaction://hlinksldjump"/>
            <a:extLst>
              <a:ext uri="{FF2B5EF4-FFF2-40B4-BE49-F238E27FC236}">
                <a16:creationId xmlns:a16="http://schemas.microsoft.com/office/drawing/2014/main" id="{5964328A-7B99-406B-9A7C-6E72C7D2E0C5}"/>
              </a:ext>
            </a:extLst>
          </p:cNvPr>
          <p:cNvSpPr/>
          <p:nvPr/>
        </p:nvSpPr>
        <p:spPr>
          <a:xfrm>
            <a:off x="6919583" y="4196234"/>
            <a:ext cx="2268000" cy="795600"/>
          </a:xfrm>
          <a:prstGeom prst="roundRect">
            <a:avLst/>
          </a:prstGeom>
          <a:solidFill>
            <a:srgbClr val="C8545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ตอบใหม่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75C8B61D-6788-4AC5-9A36-6B74BEE68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243" y="6051827"/>
            <a:ext cx="85351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67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890FFF-A2E9-4CC2-9F6B-466513D10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07" y="0"/>
            <a:ext cx="3554276" cy="5547841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82A1301-3867-4636-8FAD-84755308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59" y="2060574"/>
            <a:ext cx="3061771" cy="1325563"/>
          </a:xfrm>
        </p:spPr>
        <p:txBody>
          <a:bodyPr>
            <a:normAutofit/>
          </a:bodyPr>
          <a:lstStyle/>
          <a:p>
            <a:pPr algn="ctr"/>
            <a:r>
              <a:rPr lang="th-TH" sz="7200" dirty="0">
                <a:solidFill>
                  <a:schemeClr val="bg1"/>
                </a:solidFill>
                <a:latin typeface="Athiti SemiBold" panose="00000700000000000000" pitchFamily="2" charset="-34"/>
                <a:cs typeface="Athiti SemiBold" panose="00000700000000000000" pitchFamily="2" charset="-34"/>
              </a:rPr>
              <a:t>ตอบถูก</a:t>
            </a:r>
          </a:p>
        </p:txBody>
      </p:sp>
      <p:pic>
        <p:nvPicPr>
          <p:cNvPr id="7" name="ตัวแทนเนื้อหา 6">
            <a:extLst>
              <a:ext uri="{FF2B5EF4-FFF2-40B4-BE49-F238E27FC236}">
                <a16:creationId xmlns:a16="http://schemas.microsoft.com/office/drawing/2014/main" id="{9ACA321F-D0E6-4A46-B019-258CE2E1D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698" y="706647"/>
            <a:ext cx="2704242" cy="3390900"/>
          </a:xfrm>
        </p:spPr>
      </p:pic>
      <p:sp>
        <p:nvSpPr>
          <p:cNvPr id="8" name="สี่เหลี่ยมผืนผ้า: มุมมน 7">
            <a:hlinkClick r:id="rId6" action="ppaction://hlinksldjump"/>
            <a:extLst>
              <a:ext uri="{FF2B5EF4-FFF2-40B4-BE49-F238E27FC236}">
                <a16:creationId xmlns:a16="http://schemas.microsoft.com/office/drawing/2014/main" id="{70F7B547-1790-49C8-BCEB-6572B818D65D}"/>
              </a:ext>
            </a:extLst>
          </p:cNvPr>
          <p:cNvSpPr/>
          <p:nvPr/>
        </p:nvSpPr>
        <p:spPr>
          <a:xfrm>
            <a:off x="6427619" y="4626241"/>
            <a:ext cx="3560400" cy="921600"/>
          </a:xfrm>
          <a:prstGeom prst="roundRect">
            <a:avLst/>
          </a:prstGeom>
          <a:solidFill>
            <a:srgbClr val="A6C88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ถูกต้อง</a:t>
            </a:r>
          </a:p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ไปข้อต่อไป</a:t>
            </a:r>
          </a:p>
        </p:txBody>
      </p:sp>
      <p:pic>
        <p:nvPicPr>
          <p:cNvPr id="4" name="001_เสียงปรบมือ">
            <a:hlinkClick r:id="" action="ppaction://media"/>
            <a:extLst>
              <a:ext uri="{FF2B5EF4-FFF2-40B4-BE49-F238E27FC236}">
                <a16:creationId xmlns:a16="http://schemas.microsoft.com/office/drawing/2014/main" id="{FBBB9ABD-ECED-43E4-B839-AA93D246FC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59582" y="4782241"/>
            <a:ext cx="609600" cy="609600"/>
          </a:xfrm>
          <a:prstGeom prst="rect">
            <a:avLst/>
          </a:prstGeom>
        </p:spPr>
      </p:pic>
      <p:pic>
        <p:nvPicPr>
          <p:cNvPr id="6" name="Picture 5">
            <a:hlinkClick r:id="rId8" action="ppaction://hlinksldjump"/>
            <a:extLst>
              <a:ext uri="{FF2B5EF4-FFF2-40B4-BE49-F238E27FC236}">
                <a16:creationId xmlns:a16="http://schemas.microsoft.com/office/drawing/2014/main" id="{04E36336-C3C0-49DE-97F1-6F9E6115FC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2425" y="6024205"/>
            <a:ext cx="85351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5DB53E-F10C-47FE-A251-90E7FEDE7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25" y="0"/>
            <a:ext cx="3554276" cy="5547841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165957A-E510-4F1C-B8EC-73076580B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646" y="299024"/>
            <a:ext cx="3157001" cy="4184841"/>
          </a:xfrm>
        </p:spPr>
        <p:txBody>
          <a:bodyPr>
            <a:normAutofit/>
          </a:bodyPr>
          <a:lstStyle/>
          <a:p>
            <a:r>
              <a:rPr lang="th-TH" sz="4800" dirty="0">
                <a:solidFill>
                  <a:schemeClr val="bg1"/>
                </a:solidFill>
                <a:latin typeface="Athiti SemiBold" panose="00000700000000000000" pitchFamily="2" charset="-34"/>
                <a:cs typeface="Athiti SemiBold" panose="00000700000000000000" pitchFamily="2" charset="-34"/>
              </a:rPr>
              <a:t>ข้อ 4 ข้อใดถูก</a:t>
            </a:r>
          </a:p>
        </p:txBody>
      </p:sp>
      <p:sp>
        <p:nvSpPr>
          <p:cNvPr id="4" name="สี่เหลี่ยมผืนผ้า: มุมมน 3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CA9B1B9E-495E-47DD-8ABF-8F85FA407DE8}"/>
              </a:ext>
            </a:extLst>
          </p:cNvPr>
          <p:cNvSpPr/>
          <p:nvPr/>
        </p:nvSpPr>
        <p:spPr>
          <a:xfrm>
            <a:off x="5096364" y="1562976"/>
            <a:ext cx="2347200" cy="954000"/>
          </a:xfrm>
          <a:prstGeom prst="roundRect">
            <a:avLst/>
          </a:prstGeom>
          <a:solidFill>
            <a:srgbClr val="EEA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ผักบุ้งอยู่ในหมู่ที่ 5</a:t>
            </a:r>
          </a:p>
        </p:txBody>
      </p:sp>
      <p:sp>
        <p:nvSpPr>
          <p:cNvPr id="5" name="สี่เหลี่ยมผืนผ้า: มุมมน 4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88DD58FA-0ABB-4BF5-AA63-A7878EFED5C1}"/>
              </a:ext>
            </a:extLst>
          </p:cNvPr>
          <p:cNvSpPr/>
          <p:nvPr/>
        </p:nvSpPr>
        <p:spPr>
          <a:xfrm>
            <a:off x="5096364" y="3775122"/>
            <a:ext cx="2347200" cy="954000"/>
          </a:xfrm>
          <a:prstGeom prst="roundRect">
            <a:avLst/>
          </a:prstGeom>
          <a:solidFill>
            <a:srgbClr val="EEA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โดนัทให้วิตามิน</a:t>
            </a:r>
          </a:p>
        </p:txBody>
      </p:sp>
      <p:sp>
        <p:nvSpPr>
          <p:cNvPr id="6" name="สี่เหลี่ยมผืนผ้า: มุมมน 5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AF550BAF-13B9-4E39-90F7-5C63A8CDE575}"/>
              </a:ext>
            </a:extLst>
          </p:cNvPr>
          <p:cNvSpPr/>
          <p:nvPr/>
        </p:nvSpPr>
        <p:spPr>
          <a:xfrm>
            <a:off x="8734843" y="1562976"/>
            <a:ext cx="2347200" cy="954000"/>
          </a:xfrm>
          <a:prstGeom prst="roundRect">
            <a:avLst/>
          </a:prstGeom>
          <a:solidFill>
            <a:srgbClr val="EEA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เนื้อหมูอยู่ในหมู่ที่ 3</a:t>
            </a:r>
          </a:p>
        </p:txBody>
      </p:sp>
      <p:sp>
        <p:nvSpPr>
          <p:cNvPr id="7" name="สี่เหลี่ยมผืนผ้า: มุมมน 6">
            <a:hlinkClick r:id="rId5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08563B86-19A9-4BF3-ADF6-9CCA1488B676}"/>
              </a:ext>
            </a:extLst>
          </p:cNvPr>
          <p:cNvSpPr/>
          <p:nvPr/>
        </p:nvSpPr>
        <p:spPr>
          <a:xfrm>
            <a:off x="8734843" y="3775122"/>
            <a:ext cx="2347200" cy="954000"/>
          </a:xfrm>
          <a:prstGeom prst="roundRect">
            <a:avLst/>
          </a:prstGeom>
          <a:solidFill>
            <a:srgbClr val="EEA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กล้วยอยู่ในหมู่ที่ 4</a:t>
            </a:r>
          </a:p>
        </p:txBody>
      </p:sp>
      <p:pic>
        <p:nvPicPr>
          <p:cNvPr id="10" name="Picture 9">
            <a:hlinkClick r:id="rId6" action="ppaction://hlinksldjump"/>
            <a:extLst>
              <a:ext uri="{FF2B5EF4-FFF2-40B4-BE49-F238E27FC236}">
                <a16:creationId xmlns:a16="http://schemas.microsoft.com/office/drawing/2014/main" id="{6A78C955-B3FE-40AA-B464-135BC76B0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9243" y="5987268"/>
            <a:ext cx="85351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40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A262DD-200B-4241-BAAC-C0655AE03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61" y="0"/>
            <a:ext cx="3554276" cy="5547841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D9862E8-B804-4027-961D-E71257E1C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061" y="1825625"/>
            <a:ext cx="3554276" cy="1325563"/>
          </a:xfrm>
        </p:spPr>
        <p:txBody>
          <a:bodyPr>
            <a:normAutofit/>
          </a:bodyPr>
          <a:lstStyle/>
          <a:p>
            <a:pPr algn="ctr"/>
            <a:r>
              <a:rPr lang="th-TH" sz="7200" dirty="0">
                <a:solidFill>
                  <a:schemeClr val="bg1"/>
                </a:solidFill>
                <a:latin typeface="Athiti SemiBold" panose="00000700000000000000" pitchFamily="2" charset="-34"/>
                <a:cs typeface="Athiti SemiBold" panose="00000700000000000000" pitchFamily="2" charset="-34"/>
              </a:rPr>
              <a:t>ตอบผิด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2C019571-4584-4FB2-83CD-04F7183D8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8555" y="1729648"/>
            <a:ext cx="6620219" cy="2302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อาหารหมู่ที่ 4 ในหมู่นี้ ได้แก่ ผลไม้ต่างๆ เช่น กล้วย ส้ม</a:t>
            </a:r>
          </a:p>
          <a:p>
            <a:pPr marL="0" indent="0">
              <a:buNone/>
            </a:pPr>
            <a:endParaRPr lang="th-TH" dirty="0">
              <a:latin typeface="Athiti Medium" panose="00000600000000000000" pitchFamily="2" charset="-34"/>
              <a:cs typeface="Athiti Medium" panose="00000600000000000000" pitchFamily="2" charset="-34"/>
            </a:endParaRPr>
          </a:p>
          <a:p>
            <a:pPr marL="0" indent="0">
              <a:buNone/>
            </a:pPr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ประโยชน์ก็คือ บำรุงสุขภาพผิวให้เปล่งปลั่ง และทำให้สุขภาพปากและเหงือกแข็งแรง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5" name="สี่เหลี่ยมผืนผ้า: มุมมน 4">
            <a:hlinkClick r:id="rId3" action="ppaction://hlinksldjump"/>
            <a:extLst>
              <a:ext uri="{FF2B5EF4-FFF2-40B4-BE49-F238E27FC236}">
                <a16:creationId xmlns:a16="http://schemas.microsoft.com/office/drawing/2014/main" id="{DB5D9204-F7E1-4199-A0E1-8A47959D6517}"/>
              </a:ext>
            </a:extLst>
          </p:cNvPr>
          <p:cNvSpPr/>
          <p:nvPr/>
        </p:nvSpPr>
        <p:spPr>
          <a:xfrm>
            <a:off x="6972864" y="4485242"/>
            <a:ext cx="2271600" cy="795600"/>
          </a:xfrm>
          <a:prstGeom prst="roundRect">
            <a:avLst/>
          </a:prstGeom>
          <a:solidFill>
            <a:srgbClr val="C8545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ตอบใหม่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654EE323-0769-4868-B3D3-693C8D7B1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243" y="6051827"/>
            <a:ext cx="85351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7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6568E3-401F-4252-8534-D060E1EB4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59" y="0"/>
            <a:ext cx="3554276" cy="5547841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82A1301-3867-4636-8FAD-84755308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59" y="1742234"/>
            <a:ext cx="3554276" cy="1325563"/>
          </a:xfrm>
        </p:spPr>
        <p:txBody>
          <a:bodyPr>
            <a:normAutofit/>
          </a:bodyPr>
          <a:lstStyle/>
          <a:p>
            <a:pPr algn="ctr"/>
            <a:r>
              <a:rPr lang="th-TH" sz="7200" dirty="0">
                <a:solidFill>
                  <a:schemeClr val="bg1"/>
                </a:solidFill>
                <a:latin typeface="Athiti SemiBold" panose="00000700000000000000" pitchFamily="2" charset="-34"/>
                <a:cs typeface="Athiti SemiBold" panose="00000700000000000000" pitchFamily="2" charset="-34"/>
              </a:rPr>
              <a:t>ตอบถูก</a:t>
            </a:r>
          </a:p>
        </p:txBody>
      </p:sp>
      <p:pic>
        <p:nvPicPr>
          <p:cNvPr id="7" name="ตัวแทนเนื้อหา 6">
            <a:extLst>
              <a:ext uri="{FF2B5EF4-FFF2-40B4-BE49-F238E27FC236}">
                <a16:creationId xmlns:a16="http://schemas.microsoft.com/office/drawing/2014/main" id="{9ACA321F-D0E6-4A46-B019-258CE2E1D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646" y="709565"/>
            <a:ext cx="2704242" cy="3390900"/>
          </a:xfrm>
        </p:spPr>
      </p:pic>
      <p:sp>
        <p:nvSpPr>
          <p:cNvPr id="8" name="สี่เหลี่ยมผืนผ้า: มุมมน 7">
            <a:hlinkClick r:id="rId4" action="ppaction://hlinksldjump"/>
            <a:extLst>
              <a:ext uri="{FF2B5EF4-FFF2-40B4-BE49-F238E27FC236}">
                <a16:creationId xmlns:a16="http://schemas.microsoft.com/office/drawing/2014/main" id="{70F7B547-1790-49C8-BCEB-6572B818D65D}"/>
              </a:ext>
            </a:extLst>
          </p:cNvPr>
          <p:cNvSpPr/>
          <p:nvPr/>
        </p:nvSpPr>
        <p:spPr>
          <a:xfrm>
            <a:off x="6394567" y="4626241"/>
            <a:ext cx="3560400" cy="921600"/>
          </a:xfrm>
          <a:prstGeom prst="roundRect">
            <a:avLst/>
          </a:prstGeom>
          <a:solidFill>
            <a:srgbClr val="A6C88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ถูกต้อง</a:t>
            </a:r>
          </a:p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ไปข้อต่อไป</a:t>
            </a:r>
          </a:p>
        </p:txBody>
      </p:sp>
      <p:pic>
        <p:nvPicPr>
          <p:cNvPr id="4" name="Picture 3">
            <a:hlinkClick r:id="rId5" action="ppaction://hlinksldjump"/>
            <a:extLst>
              <a:ext uri="{FF2B5EF4-FFF2-40B4-BE49-F238E27FC236}">
                <a16:creationId xmlns:a16="http://schemas.microsoft.com/office/drawing/2014/main" id="{B393A00F-592D-4728-9656-A8BC85F803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9243" y="6073617"/>
            <a:ext cx="85351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37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CBB944-4FB5-4930-A763-617558B2E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57" y="0"/>
            <a:ext cx="3554276" cy="5547841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165957A-E510-4F1C-B8EC-73076580B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02" y="354109"/>
            <a:ext cx="2940586" cy="4162808"/>
          </a:xfrm>
        </p:spPr>
        <p:txBody>
          <a:bodyPr>
            <a:normAutofit fontScale="90000"/>
          </a:bodyPr>
          <a:lstStyle/>
          <a:p>
            <a:r>
              <a:rPr lang="th-TH" sz="4800" dirty="0">
                <a:solidFill>
                  <a:schemeClr val="bg1"/>
                </a:solidFill>
                <a:latin typeface="Athiti SemiBold" panose="00000700000000000000" pitchFamily="2" charset="-34"/>
                <a:cs typeface="Athiti SemiBold" panose="00000700000000000000" pitchFamily="2" charset="-34"/>
              </a:rPr>
              <a:t>ข้อ 5 อาหารในข้อใดช่วยให้ระบบย่อยอาหาร และการขับถ่ายเป็นปกติ</a:t>
            </a:r>
          </a:p>
        </p:txBody>
      </p:sp>
      <p:sp>
        <p:nvSpPr>
          <p:cNvPr id="4" name="สี่เหลี่ยมผืนผ้า: มุมมน 3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CA9B1B9E-495E-47DD-8ABF-8F85FA407DE8}"/>
              </a:ext>
            </a:extLst>
          </p:cNvPr>
          <p:cNvSpPr/>
          <p:nvPr/>
        </p:nvSpPr>
        <p:spPr>
          <a:xfrm>
            <a:off x="4922400" y="1696732"/>
            <a:ext cx="2347200" cy="954000"/>
          </a:xfrm>
          <a:prstGeom prst="roundRect">
            <a:avLst/>
          </a:prstGeom>
          <a:solidFill>
            <a:srgbClr val="EEA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โดนัท</a:t>
            </a:r>
          </a:p>
        </p:txBody>
      </p:sp>
      <p:sp>
        <p:nvSpPr>
          <p:cNvPr id="5" name="สี่เหลี่ยมผืนผ้า: มุมมน 4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88DD58FA-0ABB-4BF5-AA63-A7878EFED5C1}"/>
              </a:ext>
            </a:extLst>
          </p:cNvPr>
          <p:cNvSpPr/>
          <p:nvPr/>
        </p:nvSpPr>
        <p:spPr>
          <a:xfrm>
            <a:off x="4922400" y="3775122"/>
            <a:ext cx="2347200" cy="954000"/>
          </a:xfrm>
          <a:prstGeom prst="roundRect">
            <a:avLst/>
          </a:prstGeom>
          <a:solidFill>
            <a:srgbClr val="EEA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กุ้งทอด</a:t>
            </a:r>
          </a:p>
        </p:txBody>
      </p:sp>
      <p:sp>
        <p:nvSpPr>
          <p:cNvPr id="6" name="สี่เหลี่ยมผืนผ้า: มุมมน 5">
            <a:hlinkClick r:id="rId5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AF550BAF-13B9-4E39-90F7-5C63A8CDE575}"/>
              </a:ext>
            </a:extLst>
          </p:cNvPr>
          <p:cNvSpPr/>
          <p:nvPr/>
        </p:nvSpPr>
        <p:spPr>
          <a:xfrm>
            <a:off x="8547557" y="1696732"/>
            <a:ext cx="2347200" cy="954000"/>
          </a:xfrm>
          <a:prstGeom prst="roundRect">
            <a:avLst/>
          </a:prstGeom>
          <a:solidFill>
            <a:srgbClr val="EEA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สลัด</a:t>
            </a:r>
          </a:p>
        </p:txBody>
      </p:sp>
      <p:sp>
        <p:nvSpPr>
          <p:cNvPr id="7" name="สี่เหลี่ยมผืนผ้า: มุมมน 6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08563B86-19A9-4BF3-ADF6-9CCA1488B676}"/>
              </a:ext>
            </a:extLst>
          </p:cNvPr>
          <p:cNvSpPr/>
          <p:nvPr/>
        </p:nvSpPr>
        <p:spPr>
          <a:xfrm>
            <a:off x="8547557" y="3775122"/>
            <a:ext cx="2347200" cy="954000"/>
          </a:xfrm>
          <a:prstGeom prst="roundRect">
            <a:avLst/>
          </a:prstGeom>
          <a:solidFill>
            <a:srgbClr val="EEA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สเต็ก</a:t>
            </a:r>
          </a:p>
        </p:txBody>
      </p:sp>
      <p:pic>
        <p:nvPicPr>
          <p:cNvPr id="10" name="Picture 9">
            <a:hlinkClick r:id="rId6" action="ppaction://hlinksldjump"/>
            <a:extLst>
              <a:ext uri="{FF2B5EF4-FFF2-40B4-BE49-F238E27FC236}">
                <a16:creationId xmlns:a16="http://schemas.microsoft.com/office/drawing/2014/main" id="{961813D1-6C21-42B0-A39B-623765CC5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9243" y="6051827"/>
            <a:ext cx="85351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90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DC249C-7232-420E-959A-2369309D6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58" y="0"/>
            <a:ext cx="3554276" cy="5547841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D9862E8-B804-4027-961D-E71257E1C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16" y="1825625"/>
            <a:ext cx="3315159" cy="1325563"/>
          </a:xfrm>
        </p:spPr>
        <p:txBody>
          <a:bodyPr>
            <a:normAutofit/>
          </a:bodyPr>
          <a:lstStyle/>
          <a:p>
            <a:pPr algn="ctr"/>
            <a:r>
              <a:rPr lang="th-TH" sz="7200" dirty="0">
                <a:solidFill>
                  <a:schemeClr val="bg1"/>
                </a:solidFill>
                <a:latin typeface="Athiti SemiBold" panose="00000700000000000000" pitchFamily="2" charset="-34"/>
                <a:cs typeface="Athiti SemiBold" panose="00000700000000000000" pitchFamily="2" charset="-34"/>
              </a:rPr>
              <a:t>ตอบผิด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2C019571-4584-4FB2-83CD-04F7183D8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300" y="1311007"/>
            <a:ext cx="6961742" cy="2743200"/>
          </a:xfrm>
        </p:spPr>
        <p:txBody>
          <a:bodyPr/>
          <a:lstStyle/>
          <a:p>
            <a:pPr marL="0" indent="0">
              <a:buNone/>
            </a:pPr>
            <a:r>
              <a:rPr lang="th-TH" dirty="0"/>
              <a:t>อาหารในหมู่ที่ 3 ได้แก่ ผักต่างๆ เช่น ผักบุ้ง คะน้า</a:t>
            </a:r>
          </a:p>
          <a:p>
            <a:pPr marL="0" indent="0">
              <a:buNone/>
            </a:pPr>
            <a:r>
              <a:rPr lang="th-TH" dirty="0"/>
              <a:t>ประโยชน์ก็คือ ให้ความแข็งแรงกับกล้ามเนื้อ ฟัน ช่วยให้ระบบย่อยอาหาร และการขับถ่ายเป็นปกติ</a:t>
            </a:r>
          </a:p>
          <a:p>
            <a:pPr marL="0" indent="0">
              <a:buNone/>
            </a:pPr>
            <a:endParaRPr lang="th-TH" dirty="0"/>
          </a:p>
          <a:p>
            <a:pPr marL="0" indent="0">
              <a:buNone/>
            </a:pPr>
            <a:r>
              <a:rPr lang="th-TH" dirty="0"/>
              <a:t>ดังนั้นโดนัท กุ้งทอด สเต็กจึงเป็นคำตอบที่ผิด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5" name="สี่เหลี่ยมผืนผ้า: มุมมน 4">
            <a:hlinkClick r:id="rId3" action="ppaction://hlinksldjump"/>
            <a:extLst>
              <a:ext uri="{FF2B5EF4-FFF2-40B4-BE49-F238E27FC236}">
                <a16:creationId xmlns:a16="http://schemas.microsoft.com/office/drawing/2014/main" id="{D37265E1-0FE6-4C2F-BEDB-FA434937057D}"/>
              </a:ext>
            </a:extLst>
          </p:cNvPr>
          <p:cNvSpPr/>
          <p:nvPr/>
        </p:nvSpPr>
        <p:spPr>
          <a:xfrm>
            <a:off x="6855101" y="4507277"/>
            <a:ext cx="2271600" cy="795600"/>
          </a:xfrm>
          <a:prstGeom prst="roundRect">
            <a:avLst/>
          </a:prstGeom>
          <a:solidFill>
            <a:srgbClr val="C8545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ตอบใหม่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2753D5D1-E627-4B52-84E4-94DE4293B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243" y="6091200"/>
            <a:ext cx="85351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11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92821B-1E19-488C-8333-597BAA8B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76" y="21185"/>
            <a:ext cx="3554276" cy="5547841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82A1301-3867-4636-8FAD-84755308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676" y="1874436"/>
            <a:ext cx="3554276" cy="1325563"/>
          </a:xfrm>
        </p:spPr>
        <p:txBody>
          <a:bodyPr>
            <a:normAutofit/>
          </a:bodyPr>
          <a:lstStyle/>
          <a:p>
            <a:pPr algn="ctr"/>
            <a:r>
              <a:rPr lang="th-TH" sz="7200" dirty="0">
                <a:solidFill>
                  <a:schemeClr val="bg1"/>
                </a:solidFill>
                <a:latin typeface="Athiti SemiBold" panose="00000700000000000000" pitchFamily="2" charset="-34"/>
                <a:cs typeface="Athiti SemiBold" panose="00000700000000000000" pitchFamily="2" charset="-34"/>
              </a:rPr>
              <a:t>ตอบถูก</a:t>
            </a:r>
          </a:p>
        </p:txBody>
      </p:sp>
      <p:pic>
        <p:nvPicPr>
          <p:cNvPr id="7" name="ตัวแทนเนื้อหา 6">
            <a:extLst>
              <a:ext uri="{FF2B5EF4-FFF2-40B4-BE49-F238E27FC236}">
                <a16:creationId xmlns:a16="http://schemas.microsoft.com/office/drawing/2014/main" id="{9ACA321F-D0E6-4A46-B019-258CE2E1D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865" y="571814"/>
            <a:ext cx="2704242" cy="3390900"/>
          </a:xfrm>
        </p:spPr>
      </p:pic>
      <p:sp>
        <p:nvSpPr>
          <p:cNvPr id="8" name="สี่เหลี่ยมผืนผ้า: มุมมน 7">
            <a:hlinkClick r:id="rId4" action="ppaction://hlinksldjump"/>
            <a:extLst>
              <a:ext uri="{FF2B5EF4-FFF2-40B4-BE49-F238E27FC236}">
                <a16:creationId xmlns:a16="http://schemas.microsoft.com/office/drawing/2014/main" id="{70F7B547-1790-49C8-BCEB-6572B818D65D}"/>
              </a:ext>
            </a:extLst>
          </p:cNvPr>
          <p:cNvSpPr/>
          <p:nvPr/>
        </p:nvSpPr>
        <p:spPr>
          <a:xfrm>
            <a:off x="6459786" y="4647426"/>
            <a:ext cx="3560400" cy="921600"/>
          </a:xfrm>
          <a:prstGeom prst="roundRect">
            <a:avLst/>
          </a:prstGeom>
          <a:solidFill>
            <a:srgbClr val="A6C88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ถูกต้อง</a:t>
            </a:r>
          </a:p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จบแล้ว</a:t>
            </a:r>
          </a:p>
        </p:txBody>
      </p:sp>
      <p:pic>
        <p:nvPicPr>
          <p:cNvPr id="4" name="Picture 3">
            <a:hlinkClick r:id="rId5" action="ppaction://hlinksldjump"/>
            <a:extLst>
              <a:ext uri="{FF2B5EF4-FFF2-40B4-BE49-F238E27FC236}">
                <a16:creationId xmlns:a16="http://schemas.microsoft.com/office/drawing/2014/main" id="{B6E25807-81BD-4BF0-8BAE-7C0391505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9243" y="6044378"/>
            <a:ext cx="85351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98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9B9B84E-B958-4A1E-9618-7735E6E43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271" y="3984406"/>
            <a:ext cx="3810000" cy="2352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710CC4-DAA9-453E-B086-6B1E608BA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941" y="0"/>
            <a:ext cx="3554276" cy="5547841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1E107EE-FB1F-4FD1-94A3-AD8D93597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586" y="1709183"/>
            <a:ext cx="3854986" cy="1325563"/>
          </a:xfrm>
        </p:spPr>
        <p:txBody>
          <a:bodyPr>
            <a:normAutofit/>
          </a:bodyPr>
          <a:lstStyle/>
          <a:p>
            <a:pPr algn="ctr"/>
            <a:r>
              <a:rPr lang="th-TH" sz="7200" dirty="0">
                <a:solidFill>
                  <a:schemeClr val="bg1"/>
                </a:solidFill>
                <a:latin typeface="Athiti SemiBold" panose="00000700000000000000" pitchFamily="2" charset="-34"/>
                <a:cs typeface="Athiti SemiBold" panose="00000700000000000000" pitchFamily="2" charset="-34"/>
              </a:rPr>
              <a:t>เล่นเกม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E90F2D-43A3-4AD5-A62D-155EFA9F1140}"/>
              </a:ext>
            </a:extLst>
          </p:cNvPr>
          <p:cNvSpPr txBox="1"/>
          <p:nvPr/>
        </p:nvSpPr>
        <p:spPr>
          <a:xfrm>
            <a:off x="4239316" y="743700"/>
            <a:ext cx="7682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rgbClr val="EEA41E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สลัดนั้นให้วิตามิน ดังนั้นจะมีวัตถุดิบอะไรบ้างนะ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FBBA8-9D2F-45FE-B28F-22F260F61004}"/>
              </a:ext>
            </a:extLst>
          </p:cNvPr>
          <p:cNvSpPr txBox="1"/>
          <p:nvPr/>
        </p:nvSpPr>
        <p:spPr>
          <a:xfrm>
            <a:off x="5724762" y="130686"/>
            <a:ext cx="47115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dirty="0">
                <a:solidFill>
                  <a:srgbClr val="EEA41E"/>
                </a:solidFill>
                <a:latin typeface="Athiti SemiBold" panose="00000700000000000000" pitchFamily="2" charset="-34"/>
                <a:cs typeface="Athiti SemiBold" panose="00000700000000000000" pitchFamily="2" charset="-34"/>
              </a:rPr>
              <a:t>เรามาทำสลัดกันเถอะ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B2B303-AC10-422C-BAA4-3927FF07CD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608" y="1629126"/>
            <a:ext cx="1083594" cy="10835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0D55B4-11EA-4A51-AEDC-2ABDCA5BA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03" y="4152975"/>
            <a:ext cx="1371606" cy="16042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9E6D6D8-C458-4F69-B6DA-01DB9EBF5B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308" y="1561725"/>
            <a:ext cx="1448385" cy="14630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20D94EB-2A6E-42DA-931D-930CA215F4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674" y="1677571"/>
            <a:ext cx="1360299" cy="9884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C0FC67-0445-4CCA-9A44-A44DB1623F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02" y="1339064"/>
            <a:ext cx="1656598" cy="15530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4B0477-D8E7-4F8F-9DF8-4D1A50A472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491" y="3984406"/>
            <a:ext cx="1465315" cy="19413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42D6B57-05FF-416B-B0EE-42D4B9FDF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866" y="2951869"/>
            <a:ext cx="1342159" cy="114419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F55044A-69CF-4D51-AB65-E6E422529B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575" y="2965640"/>
            <a:ext cx="1108495" cy="1203795"/>
          </a:xfrm>
          <a:prstGeom prst="rect">
            <a:avLst/>
          </a:prstGeom>
        </p:spPr>
      </p:pic>
      <p:pic>
        <p:nvPicPr>
          <p:cNvPr id="38" name="Picture 37">
            <a:hlinkClick r:id="rId14" action="ppaction://hlinksldjump"/>
            <a:extLst>
              <a:ext uri="{FF2B5EF4-FFF2-40B4-BE49-F238E27FC236}">
                <a16:creationId xmlns:a16="http://schemas.microsoft.com/office/drawing/2014/main" id="{C632415A-B06D-4EDB-8399-C65B8A0B4C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69243" y="6057762"/>
            <a:ext cx="85351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2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4 -0.05439 L 0.0474 -0.05439 C 0.05 -0.05486 0.05274 -0.05509 0.05547 -0.05601 C 0.05638 -0.05625 0.0573 -0.05717 0.05821 -0.05764 C 0.06029 -0.05833 0.06237 -0.05856 0.06446 -0.05902 C 0.07709 -0.05856 0.08985 -0.05856 0.10248 -0.05764 C 0.10339 -0.0574 0.1043 -0.05648 0.10508 -0.05601 C 0.10664 -0.05486 0.10808 -0.0537 0.10964 -0.05277 C 0.11836 -0.04699 0.10274 -0.05833 0.11771 -0.04629 C 0.13842 -0.02963 0.11185 -0.05162 0.125 -0.04143 C 0.13164 -0.03634 0.12552 -0.03958 0.13217 -0.03657 C 0.13503 -0.03379 0.14232 -0.02569 0.14662 -0.02222 C 0.14818 -0.02106 0.14961 -0.02014 0.15118 -0.01898 C 0.15209 -0.01851 0.153 -0.01828 0.15391 -0.01736 C 0.15573 -0.01551 0.15795 -0.01226 0.15938 -0.01088 " pathEditMode="relative" ptsTypes="AAAAAAAAAAAAA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21 0.06273 L 0.00521 0.06273 C 0.00729 0.06527 0.0095 0.06759 0.01146 0.0706 C 0.02044 0.08495 0.00573 0.06643 0.01601 0.0787 C 0.0181 0.08981 0.01523 0.07638 0.01953 0.08981 C 0.02344 0.10185 0.01549 0.08587 0.02409 0.10115 C 0.02474 0.10324 0.02539 0.10532 0.02591 0.10763 C 0.0263 0.10925 0.02617 0.11111 0.02682 0.1125 C 0.02747 0.11388 0.02865 0.11458 0.02956 0.11574 C 0.0319 0.12152 0.03385 0.12824 0.03672 0.13333 C 0.03763 0.13495 0.0388 0.13611 0.03945 0.13819 C 0.04154 0.14421 0.04232 0.15185 0.04492 0.1574 C 0.0487 0.16597 0.05039 0.16921 0.05391 0.17986 C 0.05521 0.18379 0.05495 0.19074 0.05573 0.19444 C 0.05664 0.1993 0.0582 0.20393 0.05924 0.20879 C 0.06055 0.21412 0.06185 0.21944 0.06289 0.22476 L 0.06562 0.23935 C 0.06588 0.24097 0.06615 0.24259 0.06654 0.24421 C 0.06745 0.24768 0.06875 0.25138 0.06927 0.25532 C 0.07109 0.27175 0.07109 0.275 0.072 0.29074 C 0.07161 0.30416 0.07148 0.31759 0.07109 0.33078 C 0.07083 0.3368 0.07018 0.34282 0.06927 0.34861 C 0.06901 0.35023 0.06862 0.35185 0.06836 0.35347 C 0.06771 0.3574 0.06745 0.36087 0.06654 0.36458 C 0.06601 0.36689 0.06523 0.36875 0.06471 0.37106 C 0.06432 0.37314 0.06432 0.37546 0.0638 0.37754 C 0.06302 0.38055 0.06224 0.38194 0.06107 0.38402 " pathEditMode="relative" ptsTypes="AAAAAAAAAAAAAAAAAAAAAAAAAAA">
                                      <p:cBhvr>
                                        <p:cTn id="5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237 0.09792 L -0.06237 0.09792 C -0.06302 0.10255 -0.06367 0.10741 -0.06419 0.11227 C -0.06471 0.11574 -0.06536 0.12292 -0.06601 0.12662 C -0.06718 0.13264 -0.06822 0.13866 -0.06966 0.14444 C -0.07005 0.14606 -0.07083 0.14768 -0.07148 0.14907 C -0.07239 0.1544 -0.07408 0.16319 -0.07513 0.1669 C -0.07604 0.17037 -0.07747 0.17315 -0.07864 0.17639 C -0.08059 0.18981 -0.07825 0.17662 -0.08138 0.18773 C -0.08242 0.19143 -0.08307 0.19537 -0.08411 0.19884 C -0.08463 0.20069 -0.08541 0.20208 -0.08593 0.2037 C -0.08632 0.20532 -0.08632 0.20718 -0.08684 0.20856 C -0.08958 0.21713 -0.08984 0.21713 -0.09322 0.22315 C -0.09518 0.23403 -0.09244 0.22106 -0.09856 0.2375 C -0.09934 0.23935 -0.1 0.24722 -0.10039 0.24861 C -0.10078 0.25046 -0.10143 0.25208 -0.10221 0.25347 C -0.1039 0.25694 -0.10638 0.25926 -0.10768 0.26319 C -0.10911 0.26805 -0.11067 0.27268 -0.1121 0.27755 C -0.11276 0.27963 -0.11328 0.28194 -0.11393 0.28403 C -0.11536 0.28866 -0.1207 0.30046 -0.12122 0.30162 C -0.12187 0.3037 -0.12226 0.30602 -0.12304 0.3081 C -0.12382 0.31042 -0.12473 0.3125 -0.12565 0.31458 C -0.12747 0.31782 -0.12968 0.32037 -0.13112 0.32407 C -0.13372 0.33102 -0.13346 0.33079 -0.1375 0.33866 C -0.13854 0.34097 -0.13971 0.34305 -0.14101 0.34514 C -0.14192 0.3463 -0.14283 0.34722 -0.14375 0.34838 C -0.14414 0.34977 -0.14427 0.35162 -0.14466 0.35301 C -0.14518 0.35486 -0.14882 0.36366 -0.14921 0.36435 C -0.15 0.36574 -0.15104 0.3662 -0.15195 0.36759 C -0.15195 0.36759 -0.15468 0.37245 -0.15546 0.37407 " pathEditMode="relative" ptsTypes="AAAAAAAAAAAAAAAAAAAAAAAAAAAAAA">
                                      <p:cBhvr>
                                        <p:cTn id="6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1AB814F-906C-4D16-B9EB-DC10CF76C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/>
              <a:t>วิธีการใช้งาน</a:t>
            </a:r>
          </a:p>
        </p:txBody>
      </p:sp>
    </p:spTree>
    <p:extLst>
      <p:ext uri="{BB962C8B-B14F-4D97-AF65-F5344CB8AC3E}">
        <p14:creationId xmlns:p14="http://schemas.microsoft.com/office/powerpoint/2010/main" val="642364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1EC016B-A1CE-4F27-827C-B28A1AEF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>
                <a:latin typeface="Athiti SemiBold" panose="00000700000000000000" pitchFamily="2" charset="-34"/>
                <a:cs typeface="Athiti SemiBold" panose="00000700000000000000" pitchFamily="2" charset="-34"/>
              </a:rPr>
              <a:t>คลิกเลือกเมนูที่ต้องการ</a:t>
            </a:r>
          </a:p>
        </p:txBody>
      </p:sp>
      <p:pic>
        <p:nvPicPr>
          <p:cNvPr id="4" name="รูปภาพ 3">
            <a:hlinkClick r:id="rId2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DF51BFC6-8B2A-439C-9650-3AA7EA42D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56" y="2443428"/>
            <a:ext cx="1447783" cy="1440000"/>
          </a:xfrm>
          <a:prstGeom prst="rect">
            <a:avLst/>
          </a:prstGeom>
        </p:spPr>
      </p:pic>
      <p:pic>
        <p:nvPicPr>
          <p:cNvPr id="6" name="รูปภาพ 5">
            <a:hlinkClick r:id="rId5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39B79C2D-B6EF-493F-BD05-90BE3FB7DE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673" y="2399029"/>
            <a:ext cx="1431864" cy="1440000"/>
          </a:xfrm>
          <a:prstGeom prst="rect">
            <a:avLst/>
          </a:prstGeom>
        </p:spPr>
      </p:pic>
      <p:pic>
        <p:nvPicPr>
          <p:cNvPr id="8" name="รูปภาพ 7">
            <a:hlinkClick r:id="rId7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81DE9F00-2B2B-47E2-9681-C1F810B89D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06" y="2425007"/>
            <a:ext cx="1440000" cy="1440000"/>
          </a:xfrm>
          <a:prstGeom prst="rect">
            <a:avLst/>
          </a:prstGeom>
        </p:spPr>
      </p:pic>
      <p:pic>
        <p:nvPicPr>
          <p:cNvPr id="10" name="รูปภาพ 9">
            <a:hlinkClick r:id="rId9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61DE9E03-C8CA-4908-9134-FF7AE6967D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04" y="2443428"/>
            <a:ext cx="1440000" cy="1440000"/>
          </a:xfrm>
          <a:prstGeom prst="rect">
            <a:avLst/>
          </a:prstGeom>
        </p:spPr>
      </p:pic>
      <p:pic>
        <p:nvPicPr>
          <p:cNvPr id="12" name="รูปภาพ 11">
            <a:hlinkClick r:id="rId11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3B0DD0FC-FE39-4BC0-AB84-03D993EB5E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471" y="2443428"/>
            <a:ext cx="1431864" cy="1440000"/>
          </a:xfrm>
          <a:prstGeom prst="rect">
            <a:avLst/>
          </a:prstGeom>
        </p:spPr>
      </p:pic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F36DACD4-E364-4744-AD54-6EDE5A271501}"/>
              </a:ext>
            </a:extLst>
          </p:cNvPr>
          <p:cNvSpPr txBox="1"/>
          <p:nvPr/>
        </p:nvSpPr>
        <p:spPr>
          <a:xfrm>
            <a:off x="636902" y="4273486"/>
            <a:ext cx="102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เนื้อหา</a:t>
            </a: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66EC00FE-6BAB-413C-9762-2B30AEF9CD40}"/>
              </a:ext>
            </a:extLst>
          </p:cNvPr>
          <p:cNvSpPr txBox="1"/>
          <p:nvPr/>
        </p:nvSpPr>
        <p:spPr>
          <a:xfrm>
            <a:off x="2383338" y="4278206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แบบฝึกหัด</a:t>
            </a: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A6F1367D-B8A6-4AD6-9484-EE9BF37BC9EF}"/>
              </a:ext>
            </a:extLst>
          </p:cNvPr>
          <p:cNvSpPr txBox="1"/>
          <p:nvPr/>
        </p:nvSpPr>
        <p:spPr>
          <a:xfrm>
            <a:off x="4676775" y="4273486"/>
            <a:ext cx="1141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ดูนิทาน</a:t>
            </a: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9778F340-DFBC-426D-B4D3-D8DBCEF66835}"/>
              </a:ext>
            </a:extLst>
          </p:cNvPr>
          <p:cNvSpPr txBox="1"/>
          <p:nvPr/>
        </p:nvSpPr>
        <p:spPr>
          <a:xfrm>
            <a:off x="6660032" y="4273486"/>
            <a:ext cx="129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ฟังเพลง</a:t>
            </a: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908B55F6-1991-49FA-9A9E-8E9340F455C6}"/>
              </a:ext>
            </a:extLst>
          </p:cNvPr>
          <p:cNvSpPr txBox="1"/>
          <p:nvPr/>
        </p:nvSpPr>
        <p:spPr>
          <a:xfrm>
            <a:off x="8773131" y="4273486"/>
            <a:ext cx="1186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เล่นเกม</a:t>
            </a:r>
          </a:p>
        </p:txBody>
      </p:sp>
      <p:pic>
        <p:nvPicPr>
          <p:cNvPr id="23" name="รูปภาพ 22">
            <a:hlinkClick r:id="rId13">
              <a:snd r:embed="rId3" name="click.wav"/>
            </a:hlinkClick>
            <a:extLst>
              <a:ext uri="{FF2B5EF4-FFF2-40B4-BE49-F238E27FC236}">
                <a16:creationId xmlns:a16="http://schemas.microsoft.com/office/drawing/2014/main" id="{F7A2C541-CEAE-45B9-A96A-9146CD9042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800" y="2515428"/>
            <a:ext cx="1296000" cy="1296000"/>
          </a:xfrm>
          <a:prstGeom prst="rect">
            <a:avLst/>
          </a:prstGeom>
        </p:spPr>
      </p:pic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C57C5A24-1417-45DF-B053-6050E0F8D3C2}"/>
              </a:ext>
            </a:extLst>
          </p:cNvPr>
          <p:cNvSpPr txBox="1"/>
          <p:nvPr/>
        </p:nvSpPr>
        <p:spPr>
          <a:xfrm>
            <a:off x="10571747" y="4058042"/>
            <a:ext cx="12330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ข้อมูล</a:t>
            </a:r>
          </a:p>
          <a:p>
            <a:pPr algn="ctr"/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เพิ่มเติม</a:t>
            </a:r>
          </a:p>
        </p:txBody>
      </p:sp>
    </p:spTree>
    <p:extLst>
      <p:ext uri="{BB962C8B-B14F-4D97-AF65-F5344CB8AC3E}">
        <p14:creationId xmlns:p14="http://schemas.microsoft.com/office/powerpoint/2010/main" val="1935845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4C62F7-AD8F-499A-8709-CFCAF9B2D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00" y="0"/>
            <a:ext cx="3535986" cy="5547841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2640199-6FAA-4F52-80C8-413F81C13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0" y="1892211"/>
            <a:ext cx="3342706" cy="1325563"/>
          </a:xfrm>
        </p:spPr>
        <p:txBody>
          <a:bodyPr>
            <a:noAutofit/>
          </a:bodyPr>
          <a:lstStyle/>
          <a:p>
            <a:pPr algn="ctr"/>
            <a:r>
              <a:rPr lang="th-TH" sz="7200" dirty="0">
                <a:solidFill>
                  <a:schemeClr val="bg1"/>
                </a:solidFill>
                <a:latin typeface="Athiti SemiBold" panose="00000700000000000000" pitchFamily="2" charset="-34"/>
                <a:cs typeface="Athiti SemiBold" panose="00000700000000000000" pitchFamily="2" charset="-34"/>
              </a:rPr>
              <a:t>อาหารหมู่ที่ 1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67A15041-01D1-486A-882C-5E64BA6E93DF}"/>
              </a:ext>
            </a:extLst>
          </p:cNvPr>
          <p:cNvSpPr txBox="1"/>
          <p:nvPr/>
        </p:nvSpPr>
        <p:spPr>
          <a:xfrm>
            <a:off x="5333690" y="929768"/>
            <a:ext cx="54517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อาหารในหมู่นี้ ได้แก่ เนื้อ นม ไข่ และถั่ว</a:t>
            </a:r>
            <a:r>
              <a:rPr lang="th-TH" dirty="0" err="1">
                <a:latin typeface="Athiti Medium" panose="00000600000000000000" pitchFamily="2" charset="-34"/>
                <a:cs typeface="Athiti Medium" panose="00000600000000000000" pitchFamily="2" charset="-34"/>
              </a:rPr>
              <a:t>ต่างๆ</a:t>
            </a:r>
            <a:endParaRPr lang="th-TH" dirty="0">
              <a:latin typeface="Athiti Medium" panose="00000600000000000000" pitchFamily="2" charset="-34"/>
              <a:cs typeface="Athiti Medium" panose="00000600000000000000" pitchFamily="2" charset="-34"/>
            </a:endParaRPr>
          </a:p>
          <a:p>
            <a:endParaRPr lang="th-TH" dirty="0">
              <a:latin typeface="Athiti Medium" panose="00000600000000000000" pitchFamily="2" charset="-34"/>
              <a:cs typeface="Athiti Medium" panose="00000600000000000000" pitchFamily="2" charset="-34"/>
            </a:endParaRPr>
          </a:p>
          <a:p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ประโยชน์ก็คือ ทำให้ร่างกายเจริญเติบโต แข็งแรง มีภูมิต้านทานโรค สร้างกระดูก กล้ามเนื้อและเลือด</a:t>
            </a:r>
          </a:p>
        </p:txBody>
      </p:sp>
      <p:pic>
        <p:nvPicPr>
          <p:cNvPr id="26" name="รูปภาพ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E6BC738-D154-4845-9D95-F6D6020E29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rgbClr val="EEA4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000" y="5974320"/>
            <a:ext cx="792000" cy="792000"/>
          </a:xfrm>
          <a:prstGeom prst="rect">
            <a:avLst/>
          </a:prstGeom>
        </p:spPr>
      </p:pic>
      <p:pic>
        <p:nvPicPr>
          <p:cNvPr id="28" name="รูปภาพ 27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221B91B2-066E-4866-8D32-D645458094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200" y="5975939"/>
            <a:ext cx="792000" cy="79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7E2FB2-3C02-4671-925C-BED04455B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884" y="3997086"/>
            <a:ext cx="1628341" cy="15265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AB8A37-266A-4C11-9408-89B1D2AC9F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99614"/>
            <a:ext cx="1123090" cy="17240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DB3E58-7FFD-4E16-A9D4-E6D6BEAB3B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18" y="4201757"/>
            <a:ext cx="1383772" cy="11796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82AB57-02E1-46D8-AC1B-00222BFBDF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783" y="4281554"/>
            <a:ext cx="1328451" cy="12421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DA8B02-A3EA-4EA3-AFA9-90BB10240A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073" y="3217774"/>
            <a:ext cx="1758710" cy="2330067"/>
          </a:xfrm>
          <a:prstGeom prst="rect">
            <a:avLst/>
          </a:prstGeom>
        </p:spPr>
      </p:pic>
      <p:pic>
        <p:nvPicPr>
          <p:cNvPr id="21" name="Picture 20">
            <a:hlinkClick r:id="rId11" action="ppaction://hlinksldjump"/>
            <a:extLst>
              <a:ext uri="{FF2B5EF4-FFF2-40B4-BE49-F238E27FC236}">
                <a16:creationId xmlns:a16="http://schemas.microsoft.com/office/drawing/2014/main" id="{C324E9B0-D693-42C9-B75A-A822DD5906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964" y="6010320"/>
            <a:ext cx="85207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09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03760C-53B8-48C6-B18A-20402FD3B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25" y="0"/>
            <a:ext cx="3535986" cy="5547841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2640199-6FAA-4F52-80C8-413F81C13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76" y="1419924"/>
            <a:ext cx="3380683" cy="2499261"/>
          </a:xfrm>
        </p:spPr>
        <p:txBody>
          <a:bodyPr>
            <a:normAutofit/>
          </a:bodyPr>
          <a:lstStyle/>
          <a:p>
            <a:pPr algn="ctr"/>
            <a:r>
              <a:rPr lang="th-TH" sz="7200" dirty="0">
                <a:solidFill>
                  <a:schemeClr val="bg1"/>
                </a:solidFill>
                <a:latin typeface="Athiti SemiBold" panose="00000700000000000000" pitchFamily="2" charset="-34"/>
                <a:cs typeface="Athiti SemiBold" panose="00000700000000000000" pitchFamily="2" charset="-34"/>
              </a:rPr>
              <a:t>อาหารหมู่ที่ 2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67A15041-01D1-486A-882C-5E64BA6E93DF}"/>
              </a:ext>
            </a:extLst>
          </p:cNvPr>
          <p:cNvSpPr txBox="1"/>
          <p:nvPr/>
        </p:nvSpPr>
        <p:spPr>
          <a:xfrm>
            <a:off x="5368838" y="899840"/>
            <a:ext cx="539634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อาหารในหมู่นี้ ได้แก่ ข้าว แป้ง น้ำตาล เผือก มัน</a:t>
            </a:r>
          </a:p>
          <a:p>
            <a:endParaRPr lang="th-TH" dirty="0">
              <a:latin typeface="Athiti Medium" panose="00000600000000000000" pitchFamily="2" charset="-34"/>
              <a:cs typeface="Athiti Medium" panose="00000600000000000000" pitchFamily="2" charset="-34"/>
            </a:endParaRPr>
          </a:p>
          <a:p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ประโยชน์ก็คือ สร้างพลังงาน</a:t>
            </a:r>
          </a:p>
          <a:p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แก่ร่างกาย </a:t>
            </a:r>
          </a:p>
          <a:p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ให้ร่างกายทำงานได้ </a:t>
            </a:r>
          </a:p>
          <a:p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และยังให้ความมอบอุ่น</a:t>
            </a:r>
          </a:p>
          <a:p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แก่ร่างกายอีกด้วย</a:t>
            </a: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0D6AD655-1DEA-4294-9806-163F1ECA6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" y="5977093"/>
            <a:ext cx="792549" cy="792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395FCB-75FF-4F92-92FD-74F9EA61E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153" y="2773919"/>
            <a:ext cx="3013961" cy="3013961"/>
          </a:xfrm>
          <a:prstGeom prst="rect">
            <a:avLst/>
          </a:prstGeom>
        </p:spPr>
      </p:pic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D9B6B90E-1AEF-495E-82D2-A6426CB7B8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964" y="6013367"/>
            <a:ext cx="85207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78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AD12AA-A286-4D15-8E89-FF237EBF3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25" y="0"/>
            <a:ext cx="3535986" cy="5547841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2640199-6FAA-4F52-80C8-413F81C13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40" y="1062525"/>
            <a:ext cx="3139711" cy="3063875"/>
          </a:xfrm>
        </p:spPr>
        <p:txBody>
          <a:bodyPr>
            <a:normAutofit/>
          </a:bodyPr>
          <a:lstStyle/>
          <a:p>
            <a:pPr algn="ctr"/>
            <a:r>
              <a:rPr lang="th-TH" sz="7200" dirty="0">
                <a:solidFill>
                  <a:schemeClr val="bg1"/>
                </a:solidFill>
                <a:latin typeface="Athiti SemiBold" panose="00000700000000000000" pitchFamily="2" charset="-34"/>
                <a:cs typeface="Athiti SemiBold" panose="00000700000000000000" pitchFamily="2" charset="-34"/>
              </a:rPr>
              <a:t>อาหารหมู่ที่ 3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67A15041-01D1-486A-882C-5E64BA6E93DF}"/>
              </a:ext>
            </a:extLst>
          </p:cNvPr>
          <p:cNvSpPr txBox="1"/>
          <p:nvPr/>
        </p:nvSpPr>
        <p:spPr>
          <a:xfrm>
            <a:off x="5663146" y="896205"/>
            <a:ext cx="50499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อาหารในหมู่นี้ ได้แก่ ผัก</a:t>
            </a:r>
            <a:r>
              <a:rPr lang="th-TH" dirty="0" err="1">
                <a:latin typeface="Athiti Medium" panose="00000600000000000000" pitchFamily="2" charset="-34"/>
                <a:cs typeface="Athiti Medium" panose="00000600000000000000" pitchFamily="2" charset="-34"/>
              </a:rPr>
              <a:t>ต่างๆ</a:t>
            </a:r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 เช่น ผักบุ้ง คะน้า</a:t>
            </a:r>
          </a:p>
          <a:p>
            <a:endParaRPr lang="th-TH" dirty="0">
              <a:latin typeface="Athiti Medium" panose="00000600000000000000" pitchFamily="2" charset="-34"/>
              <a:cs typeface="Athiti Medium" panose="00000600000000000000" pitchFamily="2" charset="-34"/>
            </a:endParaRPr>
          </a:p>
          <a:p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ประโยชน์ก็คือ ให้ความแข็งแรงกับกล้ามเนื้อ ฟัน ช่วยให้ระบบย่อยอาหาร และการขับถ่ายเป็นปกติ</a:t>
            </a:r>
          </a:p>
        </p:txBody>
      </p:sp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9790A211-48A6-4126-B9DF-6772D66B2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" y="5974045"/>
            <a:ext cx="792549" cy="7925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F1779C-29AA-4BB4-B672-E16B108BA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2" y="4228757"/>
            <a:ext cx="1196248" cy="11962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C080BA-A2EA-4737-A744-8633FE39FF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512" y="3664866"/>
            <a:ext cx="1443314" cy="17601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888906-D7AA-4835-83C2-BD2BCA17A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655" y="3976560"/>
            <a:ext cx="1316630" cy="15399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6110423-E3C3-4F6D-96C7-95CE6BA0D6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072" y="3640624"/>
            <a:ext cx="1733737" cy="17601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A74375-7894-4E9B-978B-C1554CF5F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268" y="3609574"/>
            <a:ext cx="1733737" cy="1815431"/>
          </a:xfrm>
          <a:prstGeom prst="rect">
            <a:avLst/>
          </a:prstGeom>
        </p:spPr>
      </p:pic>
      <p:pic>
        <p:nvPicPr>
          <p:cNvPr id="25" name="Picture 24">
            <a:hlinkClick r:id="rId9" action="ppaction://hlinksldjump"/>
            <a:extLst>
              <a:ext uri="{FF2B5EF4-FFF2-40B4-BE49-F238E27FC236}">
                <a16:creationId xmlns:a16="http://schemas.microsoft.com/office/drawing/2014/main" id="{135D4B90-9681-4BBB-9792-A0498AD279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2287" y="6041107"/>
            <a:ext cx="85351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2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185399-5A1E-4B96-9097-AB7427E07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25" y="0"/>
            <a:ext cx="3542083" cy="5547841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2640199-6FAA-4F52-80C8-413F81C13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62" y="1100719"/>
            <a:ext cx="3145808" cy="2677656"/>
          </a:xfrm>
        </p:spPr>
        <p:txBody>
          <a:bodyPr>
            <a:normAutofit/>
          </a:bodyPr>
          <a:lstStyle/>
          <a:p>
            <a:pPr algn="ctr"/>
            <a:r>
              <a:rPr lang="th-TH" sz="7200" dirty="0">
                <a:solidFill>
                  <a:schemeClr val="bg1"/>
                </a:solidFill>
                <a:latin typeface="Athiti SemiBold" panose="00000700000000000000" pitchFamily="2" charset="-34"/>
                <a:cs typeface="Athiti SemiBold" panose="00000700000000000000" pitchFamily="2" charset="-34"/>
              </a:rPr>
              <a:t>อาหารหมู่ที่ 4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67A15041-01D1-486A-882C-5E64BA6E93DF}"/>
              </a:ext>
            </a:extLst>
          </p:cNvPr>
          <p:cNvSpPr txBox="1"/>
          <p:nvPr/>
        </p:nvSpPr>
        <p:spPr>
          <a:xfrm>
            <a:off x="5579094" y="1100719"/>
            <a:ext cx="5257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อาหารในหมู่นี้ ได้แก่ ผลไม้</a:t>
            </a:r>
            <a:r>
              <a:rPr lang="th-TH" dirty="0" err="1">
                <a:latin typeface="Athiti Medium" panose="00000600000000000000" pitchFamily="2" charset="-34"/>
                <a:cs typeface="Athiti Medium" panose="00000600000000000000" pitchFamily="2" charset="-34"/>
              </a:rPr>
              <a:t>ต่างๆ</a:t>
            </a:r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 เช่น กล้วย ส้ม</a:t>
            </a:r>
          </a:p>
          <a:p>
            <a:endParaRPr lang="th-TH" dirty="0">
              <a:latin typeface="Athiti Medium" panose="00000600000000000000" pitchFamily="2" charset="-34"/>
              <a:cs typeface="Athiti Medium" panose="00000600000000000000" pitchFamily="2" charset="-34"/>
            </a:endParaRPr>
          </a:p>
          <a:p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ประโยชน์ก็คือ บำรุงสุขภาพผิวให้เปล่งปลั่ง และทำให้สุขภาพปากและเหงือกแข็งแรง</a:t>
            </a: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9D94B3B8-6036-4ED0-9EB1-B3BB4BA83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" y="5974045"/>
            <a:ext cx="792549" cy="792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83A8BF-8547-4777-B097-0E7E52086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510" y="4080552"/>
            <a:ext cx="1450554" cy="15809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559168-8C1F-4CBF-94B8-5CBD1A571B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074" y="4175442"/>
            <a:ext cx="1581839" cy="1581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F0033E-5531-45BB-98CA-63E2E4C1E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994" y="4123844"/>
            <a:ext cx="1322023" cy="13807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D3024F-5192-44DB-A329-851ECFBF07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380" y="4280837"/>
            <a:ext cx="1267004" cy="12670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A5184F-C5D9-44DB-93BE-8A9B3E0E72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731" y="4063720"/>
            <a:ext cx="1581839" cy="1597817"/>
          </a:xfrm>
          <a:prstGeom prst="rect">
            <a:avLst/>
          </a:prstGeom>
        </p:spPr>
      </p:pic>
      <p:pic>
        <p:nvPicPr>
          <p:cNvPr id="22" name="Picture 21">
            <a:hlinkClick r:id="rId9" action="ppaction://hlinksldjump"/>
            <a:extLst>
              <a:ext uri="{FF2B5EF4-FFF2-40B4-BE49-F238E27FC236}">
                <a16:creationId xmlns:a16="http://schemas.microsoft.com/office/drawing/2014/main" id="{4BC4EE48-1E83-43C5-A861-784E745E66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9243" y="6041107"/>
            <a:ext cx="85351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28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AF6577-AD13-402A-9180-0CBD5E851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39" y="0"/>
            <a:ext cx="3548180" cy="5547841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2640199-6FAA-4F52-80C8-413F81C13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060" y="993086"/>
            <a:ext cx="3261138" cy="2763665"/>
          </a:xfrm>
        </p:spPr>
        <p:txBody>
          <a:bodyPr>
            <a:normAutofit/>
          </a:bodyPr>
          <a:lstStyle/>
          <a:p>
            <a:pPr algn="ctr"/>
            <a:r>
              <a:rPr lang="th-TH" sz="7200" dirty="0">
                <a:solidFill>
                  <a:schemeClr val="bg1"/>
                </a:solidFill>
                <a:latin typeface="Athiti SemiBold" panose="00000700000000000000" pitchFamily="2" charset="-34"/>
                <a:cs typeface="Athiti SemiBold" panose="00000700000000000000" pitchFamily="2" charset="-34"/>
              </a:rPr>
              <a:t>อาหารหมู่ที่ 5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67A15041-01D1-486A-882C-5E64BA6E93DF}"/>
              </a:ext>
            </a:extLst>
          </p:cNvPr>
          <p:cNvSpPr txBox="1"/>
          <p:nvPr/>
        </p:nvSpPr>
        <p:spPr>
          <a:xfrm>
            <a:off x="5633337" y="993086"/>
            <a:ext cx="51538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อาหารในหมู่นี้ ได้แก่ น้ำมันพืช น้ำมันจากสัตว์ เนย</a:t>
            </a:r>
          </a:p>
          <a:p>
            <a:endParaRPr lang="th-TH" dirty="0">
              <a:latin typeface="Athiti Medium" panose="00000600000000000000" pitchFamily="2" charset="-34"/>
              <a:cs typeface="Athiti Medium" panose="00000600000000000000" pitchFamily="2" charset="-34"/>
            </a:endParaRPr>
          </a:p>
          <a:p>
            <a:r>
              <a:rPr lang="th-TH" dirty="0">
                <a:latin typeface="Athiti Medium" panose="00000600000000000000" pitchFamily="2" charset="-34"/>
                <a:cs typeface="Athiti Medium" panose="00000600000000000000" pitchFamily="2" charset="-34"/>
              </a:rPr>
              <a:t>ประโยชน์ก็คือ ให้ความอบอุ่นกับร่างกาย ป้องกันการกระทบกระเทือนของร่างกาย และป้องกันความร้อน 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B7E93D32-35CA-468F-81D6-7F27AC9E5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5" y="5974045"/>
            <a:ext cx="792549" cy="7925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DC81C5-8167-4B25-BC25-B5F4757D3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607" y="4341313"/>
            <a:ext cx="1920837" cy="13958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7AAB0A-FADF-478A-ADD4-FDAA90BC93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624" y="3670742"/>
            <a:ext cx="1725426" cy="20663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DAF63E-8DFE-42AB-8050-AFECB3CF45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029" y="4164376"/>
            <a:ext cx="1452229" cy="1478096"/>
          </a:xfrm>
          <a:prstGeom prst="rect">
            <a:avLst/>
          </a:prstGeom>
        </p:spPr>
      </p:pic>
      <p:pic>
        <p:nvPicPr>
          <p:cNvPr id="15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1649D31E-865F-4F4F-8337-77E1411B94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9243" y="6041107"/>
            <a:ext cx="85351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50897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536</Words>
  <Application>Microsoft Office PowerPoint</Application>
  <PresentationFormat>Widescreen</PresentationFormat>
  <Paragraphs>109</Paragraphs>
  <Slides>28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Angsana New</vt:lpstr>
      <vt:lpstr>Arial</vt:lpstr>
      <vt:lpstr>Athiti Medium</vt:lpstr>
      <vt:lpstr>Athiti SemiBold</vt:lpstr>
      <vt:lpstr>Calibri</vt:lpstr>
      <vt:lpstr>Calibri Light</vt:lpstr>
      <vt:lpstr>Cordia New</vt:lpstr>
      <vt:lpstr>ธีมของ Office</vt:lpstr>
      <vt:lpstr>บทเรียนช่วยสอนเรื่อง</vt:lpstr>
      <vt:lpstr>วัตถุประสงค์</vt:lpstr>
      <vt:lpstr>วิธีการใช้งาน</vt:lpstr>
      <vt:lpstr>คลิกเลือกเมนูที่ต้องการ</vt:lpstr>
      <vt:lpstr>อาหารหมู่ที่ 1</vt:lpstr>
      <vt:lpstr>อาหารหมู่ที่ 2</vt:lpstr>
      <vt:lpstr>อาหารหมู่ที่ 3</vt:lpstr>
      <vt:lpstr>อาหารหมู่ที่ 4</vt:lpstr>
      <vt:lpstr>อาหารหมู่ที่ 5</vt:lpstr>
      <vt:lpstr>ดูนิทาน</vt:lpstr>
      <vt:lpstr>ฟังเพลง</vt:lpstr>
      <vt:lpstr>แบบ ฝึกหัด</vt:lpstr>
      <vt:lpstr>ข้อ 1 สารอาหารโปรตีนมีมากในอาหารหมู่ใด</vt:lpstr>
      <vt:lpstr>ตอบผิด</vt:lpstr>
      <vt:lpstr>ตอบถูก</vt:lpstr>
      <vt:lpstr>ข้อ 2 ข้อใดคืออาหารในหมู่ที่ 5</vt:lpstr>
      <vt:lpstr>ตอบผิด</vt:lpstr>
      <vt:lpstr>ตอบถูก</vt:lpstr>
      <vt:lpstr>ข้อ 3 ข้อใดคือประโยชน์ของอาหารหมู่ที่ 2</vt:lpstr>
      <vt:lpstr>ตอบผิด</vt:lpstr>
      <vt:lpstr>ตอบถูก</vt:lpstr>
      <vt:lpstr>ข้อ 4 ข้อใดถูก</vt:lpstr>
      <vt:lpstr>ตอบผิด</vt:lpstr>
      <vt:lpstr>ตอบถูก</vt:lpstr>
      <vt:lpstr>ข้อ 5 อาหารในข้อใดช่วยให้ระบบย่อยอาหาร และการขับถ่ายเป็นปกติ</vt:lpstr>
      <vt:lpstr>ตอบผิด</vt:lpstr>
      <vt:lpstr>ตอบถูก</vt:lpstr>
      <vt:lpstr>เล่นเกม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บทเรียนช่วยสอนเรื่อง</dc:title>
  <dc:creator>DELLED</dc:creator>
  <cp:lastModifiedBy>DELLED</cp:lastModifiedBy>
  <cp:revision>47</cp:revision>
  <dcterms:created xsi:type="dcterms:W3CDTF">2023-01-12T06:08:09Z</dcterms:created>
  <dcterms:modified xsi:type="dcterms:W3CDTF">2023-02-28T08:35:02Z</dcterms:modified>
</cp:coreProperties>
</file>